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5838" autoAdjust="0"/>
  </p:normalViewPr>
  <p:slideViewPr>
    <p:cSldViewPr>
      <p:cViewPr>
        <p:scale>
          <a:sx n="75" d="100"/>
          <a:sy n="75" d="100"/>
        </p:scale>
        <p:origin x="-366"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C4C64-512A-433B-9BC5-42A031D8B589}" type="datetimeFigureOut">
              <a:rPr lang="da-DK" smtClean="0"/>
              <a:pPr/>
              <a:t>15-08-2011</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5F0BFA-A276-48A6-ACF3-99CC98FA6403}" type="slidenum">
              <a:rPr lang="da-DK" smtClean="0"/>
              <a:pPr/>
              <a:t>‹nr.›</a:t>
            </a:fld>
            <a:endParaRPr lang="da-DK"/>
          </a:p>
        </p:txBody>
      </p:sp>
    </p:spTree>
    <p:extLst>
      <p:ext uri="{BB962C8B-B14F-4D97-AF65-F5344CB8AC3E}">
        <p14:creationId xmlns:p14="http://schemas.microsoft.com/office/powerpoint/2010/main" xmlns="" val="368834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fo-FO" sz="1200" b="1" noProof="0" dirty="0" smtClean="0">
                <a:latin typeface="Arial" charset="0"/>
              </a:rPr>
              <a:t>Ver</a:t>
            </a:r>
            <a:r>
              <a:rPr lang="fo-FO" sz="1200" b="1" baseline="0" noProof="0" dirty="0" smtClean="0">
                <a:latin typeface="Arial" charset="0"/>
              </a:rPr>
              <a:t> virkin</a:t>
            </a:r>
            <a:r>
              <a:rPr lang="fo-FO" sz="1200" b="1" noProof="0" dirty="0" smtClean="0">
                <a:latin typeface="Arial" charset="0"/>
              </a:rPr>
              <a:t> </a:t>
            </a:r>
          </a:p>
          <a:p>
            <a:r>
              <a:rPr lang="fo-FO" sz="1200" noProof="0" dirty="0" smtClean="0">
                <a:latin typeface="Arial" charset="0"/>
              </a:rPr>
              <a:t>Mannakroppurin er gjørdur til at </a:t>
            </a:r>
            <a:r>
              <a:rPr lang="fo-FO" sz="1200" baseline="0" noProof="0" dirty="0" smtClean="0">
                <a:latin typeface="Arial" charset="0"/>
              </a:rPr>
              <a:t>vera virkin.</a:t>
            </a:r>
            <a:r>
              <a:rPr lang="fo-FO" sz="1200" noProof="0" dirty="0" smtClean="0">
                <a:latin typeface="Arial" charset="0"/>
              </a:rPr>
              <a:t> Til tess at kroppurin skal vera sunnur og virka</a:t>
            </a:r>
            <a:r>
              <a:rPr lang="fo-FO" sz="1200" baseline="0" noProof="0" dirty="0" smtClean="0">
                <a:latin typeface="Arial" charset="0"/>
              </a:rPr>
              <a:t> væl, er tað týdningarmikið at vera virkin og brúka vøddarnar hvønn dag. Rørsla styrkir hjartað, lungu, vøddar, spengur, lið og beinagrind og á henda hátt stimbrar rørsla tað kropsligu styrkina.</a:t>
            </a:r>
            <a:r>
              <a:rPr lang="fo-FO" sz="1200" noProof="0" dirty="0" smtClean="0">
                <a:latin typeface="Arial" charset="0"/>
              </a:rPr>
              <a:t> </a:t>
            </a:r>
          </a:p>
          <a:p>
            <a:endParaRPr lang="fo-FO" sz="1200" noProof="0" dirty="0" smtClean="0">
              <a:latin typeface="Arial" charset="0"/>
            </a:endParaRPr>
          </a:p>
          <a:p>
            <a:r>
              <a:rPr lang="fo-FO" sz="1200" noProof="0" dirty="0" smtClean="0">
                <a:latin typeface="Arial" charset="0"/>
              </a:rPr>
              <a:t>Reglulig rørsla gevur økta vælveru og</a:t>
            </a:r>
            <a:r>
              <a:rPr lang="fo-FO" sz="1200" baseline="0" noProof="0" dirty="0" smtClean="0">
                <a:latin typeface="Arial" charset="0"/>
              </a:rPr>
              <a:t> fyribyrgir</a:t>
            </a:r>
            <a:r>
              <a:rPr lang="fo-FO" sz="1200" noProof="0" dirty="0" smtClean="0">
                <a:latin typeface="Arial" charset="0"/>
              </a:rPr>
              <a:t> millum annað strongd og tunglyndi. Rørsla</a:t>
            </a:r>
            <a:r>
              <a:rPr lang="fo-FO" sz="1200" baseline="0" noProof="0" dirty="0" smtClean="0">
                <a:latin typeface="Arial" charset="0"/>
              </a:rPr>
              <a:t> gevur eina náttúruliga møði, javnar matarlystin og ger tað lættari at halda eina hóskandi vekt.</a:t>
            </a:r>
          </a:p>
          <a:p>
            <a:endParaRPr lang="fo-FO" sz="1200" noProof="0" dirty="0" smtClean="0">
              <a:latin typeface="Arial" charset="0"/>
            </a:endParaRPr>
          </a:p>
          <a:p>
            <a:r>
              <a:rPr lang="fo-FO" sz="1200" noProof="0" dirty="0" smtClean="0">
                <a:latin typeface="Arial" charset="0"/>
              </a:rPr>
              <a:t>Øll</a:t>
            </a:r>
            <a:r>
              <a:rPr lang="fo-FO" sz="1200" baseline="0" noProof="0" dirty="0" smtClean="0">
                <a:latin typeface="Arial" charset="0"/>
              </a:rPr>
              <a:t>, uttan mun til kyn, aldur og </a:t>
            </a:r>
            <a:r>
              <a:rPr lang="fo-FO" sz="1200" baseline="0" noProof="0" dirty="0" err="1" smtClean="0">
                <a:latin typeface="Arial" charset="0"/>
              </a:rPr>
              <a:t>rørslu-støði</a:t>
            </a:r>
            <a:r>
              <a:rPr lang="fo-FO" sz="1200" baseline="0" noProof="0" dirty="0" smtClean="0">
                <a:latin typeface="Arial" charset="0"/>
              </a:rPr>
              <a:t>, kunnu kropsliga gera framstig</a:t>
            </a:r>
            <a:r>
              <a:rPr lang="fo-FO" sz="1200" noProof="0" dirty="0" smtClean="0">
                <a:latin typeface="Arial" charset="0"/>
              </a:rPr>
              <a:t> </a:t>
            </a:r>
            <a:r>
              <a:rPr lang="fo-FO" sz="1200" baseline="0" noProof="0" dirty="0" smtClean="0">
                <a:latin typeface="Arial" charset="0"/>
              </a:rPr>
              <a:t>við at røra seg regluliga og soleiðis bøta um teirra kropsligu og sálarligu vælveru.</a:t>
            </a:r>
          </a:p>
          <a:p>
            <a:endParaRPr lang="fo-FO" sz="1200" b="1" noProof="0" dirty="0" smtClean="0">
              <a:latin typeface="Arial" charset="0"/>
            </a:endParaRPr>
          </a:p>
          <a:p>
            <a:r>
              <a:rPr lang="fo-FO" sz="1200" b="1" noProof="0" dirty="0" smtClean="0">
                <a:latin typeface="Arial" charset="0"/>
              </a:rPr>
              <a:t>Í minsta lagið 30 minuttir hjá vaksnum og 60 minuttir</a:t>
            </a:r>
            <a:r>
              <a:rPr lang="fo-FO" sz="1200" b="1" baseline="0" noProof="0" dirty="0" smtClean="0">
                <a:latin typeface="Arial" charset="0"/>
              </a:rPr>
              <a:t> hjá</a:t>
            </a:r>
            <a:r>
              <a:rPr lang="fo-FO" sz="1200" b="1" noProof="0" dirty="0" smtClean="0">
                <a:latin typeface="Arial" charset="0"/>
              </a:rPr>
              <a:t> børnum</a:t>
            </a:r>
          </a:p>
          <a:p>
            <a:r>
              <a:rPr lang="fo-FO" sz="1200" noProof="0" dirty="0" smtClean="0">
                <a:latin typeface="Arial" charset="0"/>
              </a:rPr>
              <a:t>Mælt verður</a:t>
            </a:r>
            <a:r>
              <a:rPr lang="fo-FO" sz="1200" baseline="0" noProof="0" dirty="0" smtClean="0">
                <a:latin typeface="Arial" charset="0"/>
              </a:rPr>
              <a:t> til, at va</a:t>
            </a:r>
            <a:r>
              <a:rPr lang="fo-FO" sz="1200" noProof="0" dirty="0" smtClean="0">
                <a:latin typeface="Arial" charset="0"/>
              </a:rPr>
              <a:t>ksin</a:t>
            </a:r>
            <a:r>
              <a:rPr lang="fo-FO" sz="1200" baseline="0" noProof="0" dirty="0" smtClean="0">
                <a:latin typeface="Arial" charset="0"/>
              </a:rPr>
              <a:t> eiga at røra seg </a:t>
            </a:r>
            <a:r>
              <a:rPr lang="fo-FO" sz="1200" noProof="0" dirty="0" smtClean="0">
                <a:latin typeface="Arial" charset="0"/>
              </a:rPr>
              <a:t>30-60 minuttir, og børnum verður mælt til at røra seg í minsta lagi 60 minuttir hvønn dag.</a:t>
            </a:r>
            <a:r>
              <a:rPr lang="fo-FO" sz="1200" baseline="0" noProof="0" dirty="0" smtClean="0">
                <a:latin typeface="Arial" charset="0"/>
              </a:rPr>
              <a:t> Hjá bæði vaksnum og børnum</a:t>
            </a:r>
            <a:r>
              <a:rPr lang="fo-FO" sz="1200" noProof="0" dirty="0" smtClean="0">
                <a:latin typeface="Arial" charset="0"/>
              </a:rPr>
              <a:t> eigur tað at vera hóvlig likamlig rørsla. Tað ber til at býta</a:t>
            </a:r>
            <a:r>
              <a:rPr lang="fo-FO" sz="1200" baseline="0" noProof="0" dirty="0" smtClean="0">
                <a:latin typeface="Arial" charset="0"/>
              </a:rPr>
              <a:t> virksemið sundur</a:t>
            </a:r>
            <a:r>
              <a:rPr lang="fo-FO" sz="1200" noProof="0" dirty="0" smtClean="0">
                <a:latin typeface="Arial" charset="0"/>
              </a:rPr>
              <a:t> í fleiri styttri tíðarskeið dagliga.</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1</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fontScale="92500" lnSpcReduction="20000"/>
          </a:bodyPr>
          <a:lstStyle/>
          <a:p>
            <a:r>
              <a:rPr lang="fo-FO" sz="1200" b="1" noProof="0" dirty="0" smtClean="0">
                <a:latin typeface="Arial" charset="0"/>
              </a:rPr>
              <a:t>Orkunýtsla tá tú ert óvirkin ella</a:t>
            </a:r>
            <a:r>
              <a:rPr lang="fo-FO" sz="1200" b="1" baseline="0" noProof="0" dirty="0" smtClean="0">
                <a:latin typeface="Arial" charset="0"/>
              </a:rPr>
              <a:t> í rørslu</a:t>
            </a:r>
            <a:endParaRPr lang="fo-FO" sz="1200" b="1" noProof="0" dirty="0" smtClean="0">
              <a:latin typeface="Arial" charset="0"/>
            </a:endParaRPr>
          </a:p>
          <a:p>
            <a:endParaRPr lang="fo-FO" sz="1200" b="1" noProof="0" dirty="0" smtClean="0">
              <a:latin typeface="Arial" charset="0"/>
            </a:endParaRPr>
          </a:p>
          <a:p>
            <a:r>
              <a:rPr lang="fo-FO" sz="1200" b="1" noProof="0" dirty="0" smtClean="0">
                <a:latin typeface="Arial" charset="0"/>
              </a:rPr>
              <a:t>Alt ger mun</a:t>
            </a:r>
          </a:p>
          <a:p>
            <a:r>
              <a:rPr lang="fo-FO" sz="1200" noProof="0" dirty="0" smtClean="0">
                <a:latin typeface="Arial" charset="0"/>
              </a:rPr>
              <a:t>Um tú vilt vera meira virkin í gerandisdegnum, ræður tað</a:t>
            </a:r>
            <a:r>
              <a:rPr lang="fo-FO" sz="1200" baseline="0" noProof="0" dirty="0" smtClean="0">
                <a:latin typeface="Arial" charset="0"/>
              </a:rPr>
              <a:t> serliga um at fáa nýggjar vanar. At súkkla/ganga meira og at sita minni still/ur og til dømis hyggja sjónvarp og koyra í bussi/bili.</a:t>
            </a:r>
            <a:r>
              <a:rPr lang="fo-FO" sz="1200" noProof="0" dirty="0" smtClean="0">
                <a:latin typeface="Arial" charset="0"/>
              </a:rPr>
              <a:t> </a:t>
            </a:r>
          </a:p>
          <a:p>
            <a:endParaRPr lang="fo-FO" sz="1200" noProof="0" dirty="0" smtClean="0">
              <a:latin typeface="Arial" charset="0"/>
            </a:endParaRPr>
          </a:p>
          <a:p>
            <a:r>
              <a:rPr lang="fo-FO" sz="1200" noProof="0" dirty="0" smtClean="0">
                <a:latin typeface="Arial" charset="0"/>
              </a:rPr>
              <a:t>Tá ið øll</a:t>
            </a:r>
            <a:r>
              <a:rPr lang="fo-FO" sz="1200" baseline="0" noProof="0" dirty="0" smtClean="0">
                <a:latin typeface="Arial" charset="0"/>
              </a:rPr>
              <a:t> rørsla í gerandisdegnum</a:t>
            </a:r>
            <a:r>
              <a:rPr lang="fo-FO" sz="1200" noProof="0" dirty="0" smtClean="0">
                <a:latin typeface="Arial" charset="0"/>
              </a:rPr>
              <a:t> verður íroknað, so ger alt stóran mun. Ein vaksin kann brenna 1800 kJ eyka </a:t>
            </a:r>
            <a:r>
              <a:rPr lang="fo-FO" sz="1200" baseline="0" noProof="0" dirty="0" smtClean="0">
                <a:latin typeface="Arial" charset="0"/>
              </a:rPr>
              <a:t>við at vera meiri virkin í gerandisdegnum </a:t>
            </a:r>
            <a:r>
              <a:rPr lang="fo-FO" sz="1200" noProof="0" dirty="0" smtClean="0">
                <a:latin typeface="Arial" charset="0"/>
              </a:rPr>
              <a:t>(sí talvuna). </a:t>
            </a:r>
          </a:p>
          <a:p>
            <a:endParaRPr lang="fo-FO" sz="1200" noProof="0" dirty="0" smtClean="0">
              <a:latin typeface="Arial" charset="0"/>
            </a:endParaRPr>
          </a:p>
          <a:p>
            <a:r>
              <a:rPr lang="fo-FO" sz="1200" noProof="0" dirty="0" smtClean="0">
                <a:latin typeface="Arial" charset="0"/>
              </a:rPr>
              <a:t>Tað</a:t>
            </a:r>
            <a:r>
              <a:rPr lang="fo-FO" sz="1200" baseline="0" noProof="0" dirty="0" smtClean="0">
                <a:latin typeface="Arial" charset="0"/>
              </a:rPr>
              <a:t> </a:t>
            </a:r>
            <a:r>
              <a:rPr lang="fo-FO" sz="1200" noProof="0" dirty="0" smtClean="0">
                <a:latin typeface="Arial" charset="0"/>
              </a:rPr>
              <a:t>svarar</a:t>
            </a:r>
            <a:r>
              <a:rPr lang="fo-FO" sz="1200" baseline="0" noProof="0" dirty="0" smtClean="0">
                <a:latin typeface="Arial" charset="0"/>
              </a:rPr>
              <a:t> til, at tú kann lætna eitt kilo uppá tvær vikur. Men oftani lætnar tú tó minni, tá tú gerst meira virkin. Orsøkin til hetta er, at tú byggir upp vøddarnar samstundis sum tú missir fiti - tað sæst ikki so væl á vektini. Men um tú mátar ummálið á miðjuni, sært tú, at tú minkar.</a:t>
            </a:r>
            <a:endParaRPr lang="fo-FO" sz="1200" noProof="0" dirty="0" smtClean="0">
              <a:latin typeface="Arial" charset="0"/>
            </a:endParaRPr>
          </a:p>
          <a:p>
            <a:endParaRPr lang="fo-FO" sz="1200" b="1" noProof="0" dirty="0" smtClean="0">
              <a:latin typeface="Arial" charset="0"/>
            </a:endParaRPr>
          </a:p>
          <a:p>
            <a:r>
              <a:rPr lang="fo-FO" sz="1200" b="1" noProof="0" dirty="0" smtClean="0">
                <a:latin typeface="Arial" charset="0"/>
              </a:rPr>
              <a:t>Hvat sigur</a:t>
            </a:r>
            <a:r>
              <a:rPr lang="fo-FO" sz="1200" b="1" baseline="0" noProof="0" dirty="0" smtClean="0">
                <a:latin typeface="Arial" charset="0"/>
              </a:rPr>
              <a:t> talvan</a:t>
            </a:r>
            <a:r>
              <a:rPr lang="fo-FO" sz="1200" b="1" noProof="0" dirty="0" smtClean="0">
                <a:latin typeface="Arial" charset="0"/>
              </a:rPr>
              <a:t>?</a:t>
            </a:r>
            <a:endParaRPr lang="fo-FO" sz="1200" noProof="0" dirty="0" smtClean="0">
              <a:latin typeface="Arial" charset="0"/>
            </a:endParaRPr>
          </a:p>
          <a:p>
            <a:r>
              <a:rPr lang="fo-FO" sz="1200" noProof="0" dirty="0" smtClean="0">
                <a:latin typeface="Arial" charset="0"/>
              </a:rPr>
              <a:t>Talvan vísir eitt dømi um, hvussu eitt barn, sum er 12 ár (40 kg), kann brenna eyka orku</a:t>
            </a:r>
            <a:r>
              <a:rPr lang="fo-FO" sz="1200" baseline="0" noProof="0" dirty="0" smtClean="0">
                <a:latin typeface="Arial" charset="0"/>
              </a:rPr>
              <a:t> gjøgnum dagin, alt eftir hvussu virkið barnið er, tað vil siga, um tað er eitt virkið ella óvirkið barn. Á talvuni sæst ikki tann orkan, sum barnið brennur, tá tað er í hvíld</a:t>
            </a:r>
            <a:r>
              <a:rPr lang="fo-FO" sz="1200" noProof="0" dirty="0" smtClean="0">
                <a:latin typeface="Arial" charset="0"/>
                <a:cs typeface="Times New Roman" pitchFamily="18" charset="0"/>
              </a:rPr>
              <a:t> (5400 kJ/dag). </a:t>
            </a:r>
            <a:endParaRPr lang="fo-FO" sz="1200" noProof="0" dirty="0" smtClean="0">
              <a:latin typeface="Arial" charset="0"/>
            </a:endParaRPr>
          </a:p>
          <a:p>
            <a:r>
              <a:rPr lang="fo-FO" sz="1200" noProof="0" dirty="0" smtClean="0">
                <a:latin typeface="Arial" charset="0"/>
                <a:cs typeface="Times New Roman" pitchFamily="18" charset="0"/>
              </a:rPr>
              <a:t> </a:t>
            </a:r>
          </a:p>
          <a:p>
            <a:r>
              <a:rPr lang="fo-FO" sz="1200" b="1" i="1" noProof="0" dirty="0" smtClean="0">
                <a:latin typeface="Arial" charset="0"/>
                <a:cs typeface="Arial" charset="0"/>
              </a:rPr>
              <a:t>Orkutørvur á ymiskum </a:t>
            </a:r>
            <a:r>
              <a:rPr lang="fo-FO" sz="1200" b="1" i="1" noProof="0" dirty="0" err="1" smtClean="0">
                <a:latin typeface="Arial" charset="0"/>
                <a:cs typeface="Arial" charset="0"/>
              </a:rPr>
              <a:t>rørslustøði</a:t>
            </a:r>
            <a:r>
              <a:rPr lang="fo-FO" sz="1200" b="1" i="1" noProof="0" dirty="0" smtClean="0">
                <a:latin typeface="Arial" charset="0"/>
                <a:cs typeface="Arial" charset="0"/>
              </a:rPr>
              <a:t> (kJ/dag)	</a:t>
            </a:r>
          </a:p>
          <a:p>
            <a:r>
              <a:rPr lang="fo-FO" sz="1200" b="1" i="1" noProof="0" dirty="0" smtClean="0">
                <a:latin typeface="Arial" charset="0"/>
                <a:cs typeface="Arial" charset="0"/>
              </a:rPr>
              <a:t>		</a:t>
            </a:r>
            <a:r>
              <a:rPr lang="fo-FO" sz="1200" b="1" noProof="0" dirty="0" smtClean="0">
                <a:latin typeface="Arial" charset="0"/>
                <a:cs typeface="Arial" charset="0"/>
              </a:rPr>
              <a:t>Lætt	Miðal	Høgt</a:t>
            </a:r>
            <a:endParaRPr lang="fo-FO" sz="1200" noProof="0" dirty="0" smtClean="0">
              <a:latin typeface="Arial" charset="0"/>
              <a:cs typeface="Times New Roman" pitchFamily="18" charset="0"/>
            </a:endParaRPr>
          </a:p>
          <a:p>
            <a:r>
              <a:rPr lang="fo-FO" sz="1200" b="1" noProof="0" dirty="0" smtClean="0">
                <a:latin typeface="Arial" charset="0"/>
                <a:cs typeface="Arial" charset="0"/>
              </a:rPr>
              <a:t>Drongur 12 ár (39 kg)	</a:t>
            </a:r>
            <a:r>
              <a:rPr lang="fo-FO" sz="1200" noProof="0" dirty="0" smtClean="0">
                <a:latin typeface="Arial" charset="0"/>
                <a:cs typeface="Arial" charset="0"/>
              </a:rPr>
              <a:t>8600	9800</a:t>
            </a:r>
            <a:r>
              <a:rPr lang="fo-FO" sz="1200" b="1" noProof="0" dirty="0" smtClean="0">
                <a:latin typeface="Arial" charset="0"/>
                <a:cs typeface="Arial" charset="0"/>
              </a:rPr>
              <a:t>	</a:t>
            </a:r>
            <a:r>
              <a:rPr lang="fo-FO" sz="1200" noProof="0" dirty="0" smtClean="0">
                <a:latin typeface="Arial" charset="0"/>
                <a:cs typeface="Arial" charset="0"/>
              </a:rPr>
              <a:t>10900</a:t>
            </a:r>
            <a:endParaRPr lang="fo-FO" sz="1200" noProof="0" dirty="0" smtClean="0">
              <a:latin typeface="Arial" charset="0"/>
              <a:cs typeface="Times New Roman" pitchFamily="18" charset="0"/>
            </a:endParaRPr>
          </a:p>
          <a:p>
            <a:r>
              <a:rPr lang="fo-FO" sz="1200" b="1" noProof="0" dirty="0" smtClean="0">
                <a:latin typeface="Arial" charset="0"/>
                <a:cs typeface="Arial" charset="0"/>
              </a:rPr>
              <a:t>Genta</a:t>
            </a:r>
            <a:r>
              <a:rPr lang="fo-FO" sz="1200" b="1" baseline="0" noProof="0" dirty="0" smtClean="0">
                <a:latin typeface="Arial" charset="0"/>
                <a:cs typeface="Arial" charset="0"/>
              </a:rPr>
              <a:t> </a:t>
            </a:r>
            <a:r>
              <a:rPr lang="fo-FO" sz="1200" b="1" noProof="0" dirty="0" smtClean="0">
                <a:latin typeface="Arial" charset="0"/>
                <a:cs typeface="Arial" charset="0"/>
              </a:rPr>
              <a:t>12 ár (40 kg)	</a:t>
            </a:r>
            <a:r>
              <a:rPr lang="fo-FO" sz="1200" noProof="0" dirty="0" smtClean="0">
                <a:latin typeface="Arial" charset="0"/>
                <a:cs typeface="Arial" charset="0"/>
              </a:rPr>
              <a:t>7700	8700</a:t>
            </a:r>
            <a:r>
              <a:rPr lang="fo-FO" sz="1200" b="1" noProof="0" dirty="0" smtClean="0">
                <a:latin typeface="Arial" charset="0"/>
                <a:cs typeface="Arial" charset="0"/>
              </a:rPr>
              <a:t>	</a:t>
            </a:r>
            <a:r>
              <a:rPr lang="fo-FO" sz="1200" noProof="0" dirty="0" smtClean="0">
                <a:latin typeface="Arial" charset="0"/>
                <a:cs typeface="Arial" charset="0"/>
              </a:rPr>
              <a:t>9700</a:t>
            </a:r>
            <a:endParaRPr lang="fo-FO" sz="1200" noProof="0" dirty="0" smtClean="0">
              <a:latin typeface="Arial" charset="0"/>
              <a:cs typeface="Times New Roman" pitchFamily="18" charset="0"/>
            </a:endParaRPr>
          </a:p>
          <a:p>
            <a:r>
              <a:rPr lang="fo-FO" sz="1200" noProof="0" dirty="0" smtClean="0">
                <a:latin typeface="Arial" charset="0"/>
                <a:cs typeface="Times New Roman" pitchFamily="18" charset="0"/>
              </a:rPr>
              <a:t> </a:t>
            </a:r>
          </a:p>
          <a:p>
            <a:r>
              <a:rPr lang="fo-FO" sz="1200" noProof="0" dirty="0" smtClean="0">
                <a:latin typeface="Arial" charset="0"/>
                <a:cs typeface="Times New Roman" pitchFamily="18" charset="0"/>
              </a:rPr>
              <a:t>Tað er týdningarmikið</a:t>
            </a:r>
            <a:r>
              <a:rPr lang="fo-FO" sz="1200" baseline="0" noProof="0" dirty="0" smtClean="0">
                <a:latin typeface="Arial" charset="0"/>
                <a:cs typeface="Times New Roman" pitchFamily="18" charset="0"/>
              </a:rPr>
              <a:t> at minnast, at talvan, ið vísur orkutørv hjá 12 ára gomlum gentum og dreingjum, er grundað á miðaltøl og eru tí ikki neyðturviliga galdandi hjá øllum 12 ára gomlum børnum.</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2</a:t>
            </a:fld>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fontScale="92500" lnSpcReduction="20000"/>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3</a:t>
            </a:fld>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4</a:t>
            </a:fld>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marL="228600" indent="-228600"/>
            <a:r>
              <a:rPr lang="fo-FO" sz="1200" b="1" noProof="0" dirty="0" smtClean="0">
                <a:latin typeface="Arial" charset="0"/>
              </a:rPr>
              <a:t>Hugskot til hvussu Sára</a:t>
            </a:r>
            <a:r>
              <a:rPr lang="fo-FO" sz="1200" b="1" baseline="0" noProof="0" dirty="0" smtClean="0">
                <a:latin typeface="Arial" charset="0"/>
              </a:rPr>
              <a:t> kann røra seg meira</a:t>
            </a:r>
            <a:endParaRPr lang="fo-FO" sz="1200" b="1" noProof="0" dirty="0" smtClean="0">
              <a:latin typeface="Arial" charset="0"/>
            </a:endParaRPr>
          </a:p>
          <a:p>
            <a:pPr marL="228600" indent="-228600">
              <a:buFontTx/>
              <a:buChar char="-"/>
            </a:pPr>
            <a:endParaRPr lang="fo-FO" sz="1200" noProof="0" dirty="0" smtClean="0">
              <a:latin typeface="Arial" charset="0"/>
            </a:endParaRPr>
          </a:p>
          <a:p>
            <a:pPr marL="228600" indent="-228600">
              <a:buFontTx/>
              <a:buChar char="•"/>
            </a:pPr>
            <a:r>
              <a:rPr lang="fo-FO" sz="1200" noProof="0" dirty="0" smtClean="0">
                <a:latin typeface="Arial" charset="0"/>
              </a:rPr>
              <a:t>Súkkla</a:t>
            </a:r>
            <a:r>
              <a:rPr lang="fo-FO" sz="1200" baseline="0" noProof="0" dirty="0" smtClean="0">
                <a:latin typeface="Arial" charset="0"/>
              </a:rPr>
              <a:t> ella ganga í skúla í staðin fyri at koyra í bussi</a:t>
            </a:r>
            <a:endParaRPr lang="fo-FO" sz="1200" noProof="0" dirty="0" smtClean="0">
              <a:latin typeface="Arial" charset="0"/>
            </a:endParaRPr>
          </a:p>
          <a:p>
            <a:pPr marL="228600" indent="-228600">
              <a:buFontTx/>
              <a:buChar char="•"/>
            </a:pPr>
            <a:r>
              <a:rPr lang="fo-FO" sz="1200" noProof="0" dirty="0" smtClean="0">
                <a:latin typeface="Arial" charset="0"/>
              </a:rPr>
              <a:t>Ganga</a:t>
            </a:r>
            <a:r>
              <a:rPr lang="fo-FO" sz="1200" baseline="0" noProof="0" dirty="0" smtClean="0">
                <a:latin typeface="Arial" charset="0"/>
              </a:rPr>
              <a:t> til frítíðarítriv aftaná skúlatíð</a:t>
            </a:r>
            <a:endParaRPr lang="fo-FO" sz="1200" noProof="0" dirty="0" smtClean="0">
              <a:latin typeface="Arial" charset="0"/>
            </a:endParaRPr>
          </a:p>
          <a:p>
            <a:pPr marL="228600" indent="-228600">
              <a:buFontTx/>
              <a:buChar char="•"/>
            </a:pPr>
            <a:r>
              <a:rPr lang="fo-FO" sz="1200" noProof="0" dirty="0" smtClean="0">
                <a:latin typeface="Arial" charset="0"/>
              </a:rPr>
              <a:t>Spæla aftaná skúlatíð</a:t>
            </a:r>
          </a:p>
          <a:p>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5</a:t>
            </a:fld>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fo-FO" sz="1200" b="0" i="0" kern="1200" noProof="0" dirty="0" smtClean="0">
                <a:solidFill>
                  <a:schemeClr val="tx1"/>
                </a:solidFill>
                <a:latin typeface="+mn-lt"/>
                <a:ea typeface="+mn-ea"/>
                <a:cs typeface="+mn-cs"/>
              </a:rPr>
              <a:t>Í 2010 spurdi </a:t>
            </a:r>
            <a:r>
              <a:rPr lang="fo-FO" sz="1200" b="0" i="0" kern="1200" noProof="0" dirty="0" err="1" smtClean="0">
                <a:solidFill>
                  <a:schemeClr val="tx1"/>
                </a:solidFill>
                <a:latin typeface="+mn-lt"/>
                <a:ea typeface="+mn-ea"/>
                <a:cs typeface="+mn-cs"/>
              </a:rPr>
              <a:t>Gallup</a:t>
            </a:r>
            <a:r>
              <a:rPr lang="fo-FO" sz="1200" b="0" i="0" kern="1200" noProof="0" dirty="0" smtClean="0">
                <a:solidFill>
                  <a:schemeClr val="tx1"/>
                </a:solidFill>
                <a:latin typeface="+mn-lt"/>
                <a:ea typeface="+mn-ea"/>
                <a:cs typeface="+mn-cs"/>
              </a:rPr>
              <a:t> fyri </a:t>
            </a:r>
            <a:r>
              <a:rPr lang="fo-FO" sz="1200" b="0" i="0" kern="1200" noProof="0" dirty="0" err="1" smtClean="0">
                <a:solidFill>
                  <a:schemeClr val="tx1"/>
                </a:solidFill>
                <a:latin typeface="+mn-lt"/>
                <a:ea typeface="+mn-ea"/>
                <a:cs typeface="+mn-cs"/>
              </a:rPr>
              <a:t>Fólkaheilsuráðið</a:t>
            </a:r>
            <a:r>
              <a:rPr lang="fo-FO" sz="1200" b="0" i="0" kern="1200" baseline="0" noProof="0" dirty="0" smtClean="0">
                <a:solidFill>
                  <a:schemeClr val="tx1"/>
                </a:solidFill>
                <a:latin typeface="+mn-lt"/>
                <a:ea typeface="+mn-ea"/>
                <a:cs typeface="+mn-cs"/>
              </a:rPr>
              <a:t> </a:t>
            </a:r>
            <a:r>
              <a:rPr lang="fo-FO" sz="1200" b="0" i="0" kern="1200" noProof="0" dirty="0" smtClean="0">
                <a:solidFill>
                  <a:schemeClr val="tx1"/>
                </a:solidFill>
                <a:latin typeface="+mn-lt"/>
                <a:ea typeface="+mn-ea"/>
                <a:cs typeface="+mn-cs"/>
              </a:rPr>
              <a:t>528 fólk m.a. um royking, um tey íðka ítrótt og um tey eta frukt og grønmeti. Hesi vóru tilvildarliga vald fólk 15 ár og eldri.</a:t>
            </a:r>
          </a:p>
          <a:p>
            <a:r>
              <a:rPr lang="fo-FO" sz="1200" b="0" i="0" kern="1200" noProof="0" dirty="0" smtClean="0">
                <a:solidFill>
                  <a:schemeClr val="tx1"/>
                </a:solidFill>
                <a:latin typeface="+mn-lt"/>
                <a:ea typeface="+mn-ea"/>
                <a:cs typeface="+mn-cs"/>
              </a:rPr>
              <a:t/>
            </a:r>
            <a:br>
              <a:rPr lang="fo-FO" sz="1200" b="0" i="0" kern="1200" noProof="0" dirty="0" smtClean="0">
                <a:solidFill>
                  <a:schemeClr val="tx1"/>
                </a:solidFill>
                <a:latin typeface="+mn-lt"/>
                <a:ea typeface="+mn-ea"/>
                <a:cs typeface="+mn-cs"/>
              </a:rPr>
            </a:br>
            <a:r>
              <a:rPr lang="fo-FO" sz="1200" b="0" i="0" kern="1200" noProof="0" dirty="0" smtClean="0">
                <a:solidFill>
                  <a:schemeClr val="tx1"/>
                </a:solidFill>
                <a:latin typeface="+mn-lt"/>
                <a:ea typeface="+mn-ea"/>
                <a:cs typeface="+mn-cs"/>
              </a:rPr>
              <a:t>Viðvíkjandi rørslu er at siga, at talið á teimum, sum ongantíð íðka ítrótt ella venja likamliga er fallandi. Í 2007 vóru hesi 37% og nú eru tey bert 23%, ið siga, at tey eru púra óvirkin. Parturin av teimum, sum eru virkin í ítrótti ella øðrum </a:t>
            </a:r>
            <a:r>
              <a:rPr lang="fo-FO" sz="1200" b="0" i="0" kern="1200" noProof="0" dirty="0" err="1" smtClean="0">
                <a:solidFill>
                  <a:schemeClr val="tx1"/>
                </a:solidFill>
                <a:latin typeface="+mn-lt"/>
                <a:ea typeface="+mn-ea"/>
                <a:cs typeface="+mn-cs"/>
              </a:rPr>
              <a:t>likamsvenjingum</a:t>
            </a:r>
            <a:r>
              <a:rPr lang="fo-FO" sz="1200" b="0" i="0" kern="1200" noProof="0" dirty="0" smtClean="0">
                <a:solidFill>
                  <a:schemeClr val="tx1"/>
                </a:solidFill>
                <a:latin typeface="+mn-lt"/>
                <a:ea typeface="+mn-ea"/>
                <a:cs typeface="+mn-cs"/>
              </a:rPr>
              <a:t> 4 ferðir um vikuna ella meira er vaksandi. Í 2010 siga 2/3, at tey íðka ítrótt ella </a:t>
            </a:r>
            <a:r>
              <a:rPr lang="fo-FO" sz="1200" b="0" i="0" kern="1200" noProof="0" dirty="0" err="1" smtClean="0">
                <a:solidFill>
                  <a:schemeClr val="tx1"/>
                </a:solidFill>
                <a:latin typeface="+mn-lt"/>
                <a:ea typeface="+mn-ea"/>
                <a:cs typeface="+mn-cs"/>
              </a:rPr>
              <a:t>likamsvenjingar</a:t>
            </a:r>
            <a:r>
              <a:rPr lang="fo-FO" sz="1200" b="0" i="0" kern="1200" noProof="0" dirty="0" smtClean="0">
                <a:solidFill>
                  <a:schemeClr val="tx1"/>
                </a:solidFill>
                <a:latin typeface="+mn-lt"/>
                <a:ea typeface="+mn-ea"/>
                <a:cs typeface="+mn-cs"/>
              </a:rPr>
              <a:t> av øðrum slag meira enn 1 ferð um vikuna.</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6</a:t>
            </a:fld>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7</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17" name="U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smtClean="0"/>
              <a:t>Klik for at redigere undertiteltypografien i masteren</a:t>
            </a:r>
            <a:endParaRPr kumimoji="0" lang="en-US"/>
          </a:p>
        </p:txBody>
      </p:sp>
      <p:sp>
        <p:nvSpPr>
          <p:cNvPr id="30" name="Pladsholder til dato 29"/>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19" name="Pladsholder til sidefod 18"/>
          <p:cNvSpPr>
            <a:spLocks noGrp="1"/>
          </p:cNvSpPr>
          <p:nvPr>
            <p:ph type="ftr" sz="quarter" idx="11"/>
          </p:nvPr>
        </p:nvSpPr>
        <p:spPr/>
        <p:txBody>
          <a:bodyPr/>
          <a:lstStyle/>
          <a:p>
            <a:endParaRPr lang="da-DK"/>
          </a:p>
        </p:txBody>
      </p:sp>
      <p:sp>
        <p:nvSpPr>
          <p:cNvPr id="27" name="Pladsholder til diasnummer 2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914401"/>
            <a:ext cx="2057400" cy="5211763"/>
          </a:xfrm>
        </p:spPr>
        <p:txBody>
          <a:bodyPr vert="eaVert"/>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a:xfrm>
            <a:off x="457200" y="914401"/>
            <a:ext cx="6019800" cy="5211763"/>
          </a:xfrm>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smtClean="0"/>
              <a:t>Klik for at redigere typografi i masteren</a:t>
            </a:r>
          </a:p>
        </p:txBody>
      </p:sp>
      <p:sp>
        <p:nvSpPr>
          <p:cNvPr id="4" name="Pladsholder til dato 3"/>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a-DK" smtClean="0"/>
              <a:t>Klik for at redigere titeltypografi i masteren</a:t>
            </a:r>
            <a:endParaRPr kumimoji="0" lang="en-US"/>
          </a:p>
        </p:txBody>
      </p:sp>
      <p:sp>
        <p:nvSpPr>
          <p:cNvPr id="3" name="Pladsholder til indhol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indhol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4" name="Pladsholder til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5" name="Pladsholder til indhol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6" name="Pladsholder til indhol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7" name="Pladsholder til dato 6"/>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dato 2"/>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smtClean="0"/>
              <a:t>Klik for at redigere typografi i masteren</a:t>
            </a:r>
          </a:p>
        </p:txBody>
      </p:sp>
      <p:sp>
        <p:nvSpPr>
          <p:cNvPr id="4" name="Pladsholder til indhol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tvinklet trekan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a-DK" smtClean="0"/>
              <a:t>Klik for at redigere titeltypografi i masteren</a:t>
            </a:r>
            <a:endParaRPr kumimoji="0" lang="en-US"/>
          </a:p>
        </p:txBody>
      </p:sp>
      <p:sp>
        <p:nvSpPr>
          <p:cNvPr id="4" name="Pladsholder til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smtClean="0"/>
              <a:t>Klik for at redigere typografi i masteren</a:t>
            </a:r>
          </a:p>
        </p:txBody>
      </p:sp>
      <p:sp>
        <p:nvSpPr>
          <p:cNvPr id="5" name="Pladsholder til dato 4"/>
          <p:cNvSpPr>
            <a:spLocks noGrp="1"/>
          </p:cNvSpPr>
          <p:nvPr>
            <p:ph type="dt" sz="half" idx="10"/>
          </p:nvPr>
        </p:nvSpPr>
        <p:spPr/>
        <p:txBody>
          <a:bodyPr/>
          <a:lstStyle/>
          <a:p>
            <a:fld id="{E228E0B2-5AA7-436F-8FB5-2F6D44F7D1A8}" type="datetimeFigureOut">
              <a:rPr lang="da-DK" smtClean="0"/>
              <a:pPr/>
              <a:t>15-08-2011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077200" y="6356350"/>
            <a:ext cx="609600" cy="365125"/>
          </a:xfrm>
        </p:spPr>
        <p:txBody>
          <a:bodyPr/>
          <a:lstStyle/>
          <a:p>
            <a:fld id="{9B8FA144-85F2-4E8F-A0C9-3A9FD4A5626D}" type="slidenum">
              <a:rPr lang="da-DK" smtClean="0"/>
              <a:pPr/>
              <a:t>‹nr.›</a:t>
            </a:fld>
            <a:endParaRPr lang="da-DK"/>
          </a:p>
        </p:txBody>
      </p:sp>
      <p:sp>
        <p:nvSpPr>
          <p:cNvPr id="3" name="Pladsholder til billed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smtClean="0"/>
              <a:t>Klik på ikonet for at tilføje et billede</a:t>
            </a:r>
            <a:endParaRPr kumimoji="0" lang="en-US" dirty="0"/>
          </a:p>
        </p:txBody>
      </p:sp>
      <p:sp>
        <p:nvSpPr>
          <p:cNvPr id="10" name="Kombinationstegnin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Kombinationstegnin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Kombinationstegnin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Kombinationstegnin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Pladsholder til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a-DK" smtClean="0"/>
              <a:t>Klik for at redigere titeltypografi i masteren</a:t>
            </a:r>
            <a:endParaRPr kumimoji="0" lang="en-US"/>
          </a:p>
        </p:txBody>
      </p:sp>
      <p:sp>
        <p:nvSpPr>
          <p:cNvPr id="30" name="Pladsholder til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a-DK" smtClean="0"/>
              <a:t>Klik for at redigere typografi i masteren</a:t>
            </a:r>
          </a:p>
          <a:p>
            <a:pPr lvl="1" eaLnBrk="1" latinLnBrk="0" hangingPunct="1"/>
            <a:r>
              <a:rPr kumimoji="0" lang="da-DK" smtClean="0"/>
              <a:t>Andet niveau</a:t>
            </a:r>
          </a:p>
          <a:p>
            <a:pPr lvl="2" eaLnBrk="1" latinLnBrk="0" hangingPunct="1"/>
            <a:r>
              <a:rPr kumimoji="0" lang="da-DK" smtClean="0"/>
              <a:t>Tredje niveau</a:t>
            </a:r>
          </a:p>
          <a:p>
            <a:pPr lvl="3" eaLnBrk="1" latinLnBrk="0" hangingPunct="1"/>
            <a:r>
              <a:rPr kumimoji="0" lang="da-DK" smtClean="0"/>
              <a:t>Fjerde niveau</a:t>
            </a:r>
          </a:p>
          <a:p>
            <a:pPr lvl="4" eaLnBrk="1" latinLnBrk="0" hangingPunct="1"/>
            <a:r>
              <a:rPr kumimoji="0" lang="da-DK" smtClean="0"/>
              <a:t>Femte niveau</a:t>
            </a:r>
            <a:endParaRPr kumimoji="0" lang="en-US"/>
          </a:p>
        </p:txBody>
      </p:sp>
      <p:sp>
        <p:nvSpPr>
          <p:cNvPr id="10" name="Pladsholder til dato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28E0B2-5AA7-436F-8FB5-2F6D44F7D1A8}" type="datetimeFigureOut">
              <a:rPr lang="da-DK" smtClean="0"/>
              <a:pPr/>
              <a:t>15-08-2011</a:t>
            </a:fld>
            <a:endParaRPr lang="da-DK"/>
          </a:p>
        </p:txBody>
      </p:sp>
      <p:sp>
        <p:nvSpPr>
          <p:cNvPr id="22" name="Pladsholder til sidefod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Pladsholder til dias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8FA144-85F2-4E8F-A0C9-3A9FD4A5626D}" type="slidenum">
              <a:rPr lang="da-DK" smtClean="0"/>
              <a:pPr/>
              <a:t>‹nr.›</a:t>
            </a:fld>
            <a:endParaRPr lang="da-DK"/>
          </a:p>
        </p:txBody>
      </p:sp>
      <p:grpSp>
        <p:nvGrpSpPr>
          <p:cNvPr id="2" name="Gruppe 1"/>
          <p:cNvGrpSpPr/>
          <p:nvPr/>
        </p:nvGrpSpPr>
        <p:grpSpPr>
          <a:xfrm>
            <a:off x="-19017" y="202408"/>
            <a:ext cx="9180548" cy="649224"/>
            <a:chOff x="-19045" y="216550"/>
            <a:chExt cx="9180548" cy="649224"/>
          </a:xfrm>
        </p:grpSpPr>
        <p:sp>
          <p:nvSpPr>
            <p:cNvPr id="12" name="Kombinationstegnin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regneark1.xls"/></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sz="half" idx="1"/>
          </p:nvPr>
        </p:nvSpPr>
        <p:spPr/>
        <p:txBody>
          <a:bodyPr/>
          <a:lstStyle/>
          <a:p>
            <a:pPr lvl="0">
              <a:buNone/>
            </a:pPr>
            <a:endParaRPr lang="fo-FO" sz="3200" dirty="0" smtClean="0"/>
          </a:p>
          <a:p>
            <a:pPr lvl="0">
              <a:buNone/>
            </a:pPr>
            <a:r>
              <a:rPr lang="fo-FO" sz="3200" dirty="0" smtClean="0"/>
              <a:t>Rør teg í minsta lagi</a:t>
            </a:r>
          </a:p>
          <a:p>
            <a:pPr lvl="0">
              <a:buNone/>
            </a:pPr>
            <a:r>
              <a:rPr lang="fo-FO" sz="3200" dirty="0" smtClean="0"/>
              <a:t>30 minuttir um dagin – børn 1 tíma</a:t>
            </a:r>
          </a:p>
        </p:txBody>
      </p:sp>
      <p:pic>
        <p:nvPicPr>
          <p:cNvPr id="5" name="Billede 4"/>
          <p:cNvPicPr/>
          <p:nvPr/>
        </p:nvPicPr>
        <p:blipFill>
          <a:blip r:embed="rId3" cstate="print"/>
          <a:srcRect/>
          <a:stretch>
            <a:fillRect/>
          </a:stretch>
        </p:blipFill>
        <p:spPr bwMode="auto">
          <a:xfrm>
            <a:off x="7256606" y="6425952"/>
            <a:ext cx="1887394" cy="432048"/>
          </a:xfrm>
          <a:prstGeom prst="rect">
            <a:avLst/>
          </a:prstGeom>
          <a:noFill/>
          <a:ln w="9525">
            <a:noFill/>
            <a:miter lim="800000"/>
            <a:headEnd/>
            <a:tailEnd/>
          </a:ln>
        </p:spPr>
      </p:pic>
      <p:pic>
        <p:nvPicPr>
          <p:cNvPr id="6" name="Billede 5"/>
          <p:cNvPicPr/>
          <p:nvPr/>
        </p:nvPicPr>
        <p:blipFill>
          <a:blip r:embed="rId4" cstate="print"/>
          <a:srcRect l="31260" t="24367" r="33904" b="16399"/>
          <a:stretch>
            <a:fillRect/>
          </a:stretch>
        </p:blipFill>
        <p:spPr bwMode="auto">
          <a:xfrm>
            <a:off x="4499992" y="1340768"/>
            <a:ext cx="4176464" cy="410445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38"/>
          <p:cNvSpPr txBox="1">
            <a:spLocks noGrp="1" noChangeArrowheads="1"/>
          </p:cNvSpPr>
          <p:nvPr>
            <p:ph type="title"/>
          </p:nvPr>
        </p:nvSpPr>
        <p:spPr bwMode="auto">
          <a:xfrm>
            <a:off x="467544" y="476672"/>
            <a:ext cx="8229600" cy="815608"/>
          </a:xfrm>
          <a:prstGeom prst="rect">
            <a:avLst/>
          </a:prstGeom>
          <a:noFill/>
          <a:ln w="9525">
            <a:noFill/>
            <a:miter lim="800000"/>
            <a:headEnd/>
            <a:tailEnd/>
          </a:ln>
          <a:effectLst/>
        </p:spPr>
        <p:txBody>
          <a:bodyPr>
            <a:spAutoFit/>
          </a:bodyPr>
          <a:lstStyle/>
          <a:p>
            <a:pPr algn="ctr">
              <a:spcBef>
                <a:spcPct val="50000"/>
              </a:spcBef>
            </a:pPr>
            <a:r>
              <a:rPr lang="fo-FO" dirty="0" smtClean="0"/>
              <a:t> </a:t>
            </a:r>
            <a:r>
              <a:rPr lang="fo-FO" sz="2800" b="1" dirty="0" smtClean="0">
                <a:solidFill>
                  <a:srgbClr val="CA4726"/>
                </a:solidFill>
              </a:rPr>
              <a:t>Orkunýtsla tá tú ert óvirkin ella í virkin</a:t>
            </a:r>
            <a:endParaRPr lang="fo-FO" sz="2800" dirty="0"/>
          </a:p>
        </p:txBody>
      </p:sp>
      <p:graphicFrame>
        <p:nvGraphicFramePr>
          <p:cNvPr id="8" name="Group 739"/>
          <p:cNvGraphicFramePr>
            <a:graphicFrameLocks noGrp="1"/>
          </p:cNvGraphicFramePr>
          <p:nvPr>
            <p:ph idx="1"/>
            <p:extLst>
              <p:ext uri="{D42A27DB-BD31-4B8C-83A1-F6EECF244321}">
                <p14:modId xmlns:p14="http://schemas.microsoft.com/office/powerpoint/2010/main" xmlns="" val="3034556042"/>
              </p:ext>
            </p:extLst>
          </p:nvPr>
        </p:nvGraphicFramePr>
        <p:xfrm>
          <a:off x="0" y="1700808"/>
          <a:ext cx="8864600" cy="4333112"/>
        </p:xfrm>
        <a:graphic>
          <a:graphicData uri="http://schemas.openxmlformats.org/drawingml/2006/table">
            <a:tbl>
              <a:tblPr/>
              <a:tblGrid>
                <a:gridCol w="1282700"/>
                <a:gridCol w="2959100"/>
                <a:gridCol w="452437"/>
                <a:gridCol w="3594100"/>
                <a:gridCol w="576263"/>
              </a:tblGrid>
              <a:tr h="346328">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So nógva orku brúkar tú dagliga, tá tú til dømis:</a:t>
                      </a:r>
                      <a:r>
                        <a:rPr kumimoji="0" lang="fo-FO" sz="1200" b="0" i="0" u="none" strike="noStrike" cap="none" normalizeH="0" baseline="0" noProof="0" dirty="0" smtClean="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Skúla</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Situr í fríkorterinum (45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rgbClr val="FF0000"/>
                          </a:solidFill>
                          <a:effectLst/>
                          <a:latin typeface="Arial" charset="0"/>
                          <a:cs typeface="Times New Roman" pitchFamily="18" charset="0"/>
                        </a:rPr>
                        <a:t>51</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Rennur og spælir í fríkorterinum (45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506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Skyldur</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keypa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Fer at keypa eina ferð um vikuna (7 min./dagin)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gera døgurða</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Hjálpir til við at gera døgurða eina ferð aðru hvørja viku (3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17</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borðreiða og seta í uppvaskimaskinu</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Dekkar borð og setur í uppvaskimaskinu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73</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rudda og vaska í tínum kamari</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Ruddar og vaskar í tínum kamari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(7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Lovar hundinum útum (1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Gongur túr við hundinum (15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113</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sláa grasvøllin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Slær grasvøllin eina ferð um vikuna í summarhálvuni (3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Frítíð</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err="1" smtClean="0">
                          <a:ln>
                            <a:noFill/>
                          </a:ln>
                          <a:solidFill>
                            <a:schemeClr val="tx1"/>
                          </a:solidFill>
                          <a:effectLst/>
                          <a:latin typeface="Arial" charset="0"/>
                          <a:cs typeface="Times New Roman" pitchFamily="18" charset="0"/>
                        </a:rPr>
                        <a:t>SMS’ar</a:t>
                      </a:r>
                      <a:r>
                        <a:rPr kumimoji="0" lang="fo-FO" sz="1200" b="0" i="0" u="none" strike="noStrike" cap="none" normalizeH="0" baseline="0" noProof="0" dirty="0" smtClean="0">
                          <a:ln>
                            <a:noFill/>
                          </a:ln>
                          <a:solidFill>
                            <a:schemeClr val="tx1"/>
                          </a:solidFill>
                          <a:effectLst/>
                          <a:latin typeface="Arial" charset="0"/>
                          <a:cs typeface="Times New Roman" pitchFamily="18" charset="0"/>
                        </a:rPr>
                        <a:t> við einum vini/vinkonu (10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11</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Gongur yvir til ein vin/eina vinkonu at tosa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51</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Hyggur í sjónvarp ella spælir telduspøl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(60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68</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Spælir bólt, rullar á rulluskoytum ella dansar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(60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rgbClr val="FF0000"/>
                          </a:solidFill>
                          <a:effectLst/>
                          <a:latin typeface="Arial" charset="0"/>
                          <a:cs typeface="Times New Roman" pitchFamily="18" charset="0"/>
                        </a:rPr>
                        <a:t>1125</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Orkunýtsla</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136</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2051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81"/>
          <p:cNvSpPr txBox="1">
            <a:spLocks noChangeArrowheads="1"/>
          </p:cNvSpPr>
          <p:nvPr/>
        </p:nvSpPr>
        <p:spPr bwMode="auto">
          <a:xfrm>
            <a:off x="2022475" y="496888"/>
            <a:ext cx="5018088" cy="430887"/>
          </a:xfrm>
          <a:prstGeom prst="rect">
            <a:avLst/>
          </a:prstGeom>
          <a:noFill/>
          <a:ln w="9525">
            <a:noFill/>
            <a:miter lim="800000"/>
            <a:headEnd/>
            <a:tailEnd/>
          </a:ln>
          <a:effectLst/>
        </p:spPr>
        <p:txBody>
          <a:bodyPr>
            <a:spAutoFit/>
          </a:bodyPr>
          <a:lstStyle/>
          <a:p>
            <a:pPr>
              <a:spcBef>
                <a:spcPct val="50000"/>
              </a:spcBef>
            </a:pPr>
            <a:r>
              <a:rPr lang="da-DK" dirty="0"/>
              <a:t> </a:t>
            </a:r>
            <a:r>
              <a:rPr lang="da-DK" sz="2200" b="1" dirty="0" smtClean="0">
                <a:solidFill>
                  <a:srgbClr val="CA4726"/>
                </a:solidFill>
              </a:rPr>
              <a:t> Kanna </a:t>
            </a:r>
            <a:r>
              <a:rPr lang="da-DK" sz="2200" b="1" dirty="0" err="1" smtClean="0">
                <a:solidFill>
                  <a:srgbClr val="CA4726"/>
                </a:solidFill>
              </a:rPr>
              <a:t>hvussu</a:t>
            </a:r>
            <a:r>
              <a:rPr lang="da-DK" sz="2200" b="1" dirty="0" smtClean="0">
                <a:solidFill>
                  <a:srgbClr val="CA4726"/>
                </a:solidFill>
              </a:rPr>
              <a:t> </a:t>
            </a:r>
            <a:r>
              <a:rPr lang="da-DK" sz="2200" b="1" dirty="0" err="1" smtClean="0">
                <a:solidFill>
                  <a:srgbClr val="CA4726"/>
                </a:solidFill>
              </a:rPr>
              <a:t>virkin</a:t>
            </a:r>
            <a:r>
              <a:rPr lang="da-DK" sz="2200" b="1" dirty="0" smtClean="0">
                <a:solidFill>
                  <a:srgbClr val="CA4726"/>
                </a:solidFill>
              </a:rPr>
              <a:t>, </a:t>
            </a:r>
            <a:r>
              <a:rPr lang="da-DK" sz="2200" b="1" dirty="0" err="1" smtClean="0">
                <a:solidFill>
                  <a:srgbClr val="CA4726"/>
                </a:solidFill>
              </a:rPr>
              <a:t>tú</a:t>
            </a:r>
            <a:r>
              <a:rPr lang="da-DK" sz="2200" b="1" dirty="0" smtClean="0">
                <a:solidFill>
                  <a:srgbClr val="CA4726"/>
                </a:solidFill>
              </a:rPr>
              <a:t> </a:t>
            </a:r>
            <a:r>
              <a:rPr lang="da-DK" sz="2200" b="1" dirty="0" err="1" smtClean="0">
                <a:solidFill>
                  <a:srgbClr val="CA4726"/>
                </a:solidFill>
              </a:rPr>
              <a:t>sjálv</a:t>
            </a:r>
            <a:r>
              <a:rPr lang="da-DK" sz="2200" b="1" dirty="0" smtClean="0">
                <a:solidFill>
                  <a:srgbClr val="CA4726"/>
                </a:solidFill>
              </a:rPr>
              <a:t>/ur er</a:t>
            </a:r>
            <a:endParaRPr lang="da-DK" sz="2200" dirty="0"/>
          </a:p>
        </p:txBody>
      </p:sp>
      <p:graphicFrame>
        <p:nvGraphicFramePr>
          <p:cNvPr id="7" name="Group 196"/>
          <p:cNvGraphicFramePr>
            <a:graphicFrameLocks/>
          </p:cNvGraphicFramePr>
          <p:nvPr>
            <p:extLst>
              <p:ext uri="{D42A27DB-BD31-4B8C-83A1-F6EECF244321}">
                <p14:modId xmlns:p14="http://schemas.microsoft.com/office/powerpoint/2010/main" xmlns="" val="1822037913"/>
              </p:ext>
            </p:extLst>
          </p:nvPr>
        </p:nvGraphicFramePr>
        <p:xfrm>
          <a:off x="467544" y="1700808"/>
          <a:ext cx="8229600" cy="4758373"/>
        </p:xfrm>
        <a:graphic>
          <a:graphicData uri="http://schemas.openxmlformats.org/drawingml/2006/table">
            <a:tbl>
              <a:tblPr/>
              <a:tblGrid>
                <a:gridCol w="1474787"/>
                <a:gridCol w="5502275"/>
                <a:gridCol w="1252538"/>
              </a:tblGrid>
              <a:tr h="390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Minuttir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Virksemi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Ó / V / </a:t>
                      </a:r>
                      <a:r>
                        <a:rPr kumimoji="0" lang="fo-FO" sz="1600" b="0" i="0" u="none" strike="noStrike" cap="none" normalizeH="0" baseline="0" noProof="0" dirty="0" err="1" smtClean="0">
                          <a:ln>
                            <a:noFill/>
                          </a:ln>
                          <a:solidFill>
                            <a:schemeClr val="tx1"/>
                          </a:solidFill>
                          <a:effectLst/>
                          <a:latin typeface="Arial" charset="0"/>
                        </a:rPr>
                        <a:t>Pø</a:t>
                      </a:r>
                      <a:r>
                        <a:rPr kumimoji="0" lang="fo-FO" sz="1600" b="0" i="0" u="none" strike="noStrike" cap="none" normalizeH="0" baseline="0" noProof="0" dirty="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Text Box 190"/>
          <p:cNvSpPr txBox="1">
            <a:spLocks noChangeArrowheads="1"/>
          </p:cNvSpPr>
          <p:nvPr/>
        </p:nvSpPr>
        <p:spPr bwMode="auto">
          <a:xfrm>
            <a:off x="454025" y="1265238"/>
            <a:ext cx="8096250" cy="369332"/>
          </a:xfrm>
          <a:prstGeom prst="rect">
            <a:avLst/>
          </a:prstGeom>
          <a:noFill/>
          <a:ln w="9525">
            <a:noFill/>
            <a:miter lim="800000"/>
            <a:headEnd/>
            <a:tailEnd/>
          </a:ln>
          <a:effectLst/>
        </p:spPr>
        <p:txBody>
          <a:bodyPr>
            <a:spAutoFit/>
          </a:bodyPr>
          <a:lstStyle/>
          <a:p>
            <a:r>
              <a:rPr lang="fo-FO" dirty="0" smtClean="0"/>
              <a:t>Skriva upp hvat tú gert í ein dag, skriva eisini </a:t>
            </a:r>
            <a:r>
              <a:rPr lang="fo-FO" dirty="0" err="1" smtClean="0"/>
              <a:t>rørslusstøðið</a:t>
            </a:r>
            <a:endParaRPr lang="fo-FO" dirty="0"/>
          </a:p>
        </p:txBody>
      </p:sp>
      <p:sp>
        <p:nvSpPr>
          <p:cNvPr id="9" name="Text Box 197"/>
          <p:cNvSpPr txBox="1">
            <a:spLocks noChangeArrowheads="1"/>
          </p:cNvSpPr>
          <p:nvPr/>
        </p:nvSpPr>
        <p:spPr bwMode="auto">
          <a:xfrm>
            <a:off x="467544" y="6488668"/>
            <a:ext cx="4838700" cy="369332"/>
          </a:xfrm>
          <a:prstGeom prst="rect">
            <a:avLst/>
          </a:prstGeom>
          <a:noFill/>
          <a:ln w="9525">
            <a:noFill/>
            <a:miter lim="800000"/>
            <a:headEnd/>
            <a:tailEnd/>
          </a:ln>
          <a:effectLst/>
        </p:spPr>
        <p:txBody>
          <a:bodyPr>
            <a:spAutoFit/>
          </a:bodyPr>
          <a:lstStyle/>
          <a:p>
            <a:pPr>
              <a:spcBef>
                <a:spcPct val="50000"/>
              </a:spcBef>
            </a:pPr>
            <a:r>
              <a:rPr lang="fo-FO" dirty="0" smtClean="0"/>
              <a:t>* Ó= óvirkin / V= virkin / </a:t>
            </a:r>
            <a:r>
              <a:rPr lang="fo-FO" dirty="0" err="1" smtClean="0"/>
              <a:t>Pø</a:t>
            </a:r>
            <a:r>
              <a:rPr lang="fo-FO" dirty="0" smtClean="0"/>
              <a:t>= pøstur</a:t>
            </a:r>
            <a:endParaRPr lang="fo-F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title" idx="4294967295"/>
          </p:nvPr>
        </p:nvSpPr>
        <p:spPr bwMode="auto">
          <a:xfrm>
            <a:off x="0" y="980728"/>
            <a:ext cx="8229600" cy="504056"/>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marL="381000" indent="-381000" algn="ctr">
              <a:spcBef>
                <a:spcPct val="0"/>
              </a:spcBef>
              <a:buFontTx/>
              <a:buNone/>
            </a:pPr>
            <a:r>
              <a:rPr lang="fo-FO" sz="4000" b="1" dirty="0" smtClean="0">
                <a:ea typeface="Arial Unicode MS" pitchFamily="34" charset="-128"/>
                <a:cs typeface="Arial Unicode MS" pitchFamily="34" charset="-128"/>
              </a:rPr>
              <a:t>Met um tínar vanar</a:t>
            </a:r>
          </a:p>
          <a:p>
            <a:pPr marL="381000" indent="-381000">
              <a:spcBef>
                <a:spcPct val="0"/>
              </a:spcBef>
              <a:buFontTx/>
              <a:buNone/>
            </a:pPr>
            <a:endParaRPr lang="fo-FO" sz="2800" b="1"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ea typeface="Arial Unicode MS" pitchFamily="34" charset="-128"/>
                <a:cs typeface="Arial Unicode MS" pitchFamily="34" charset="-128"/>
              </a:rPr>
              <a:t>Rørir tú teg í minsta lagi 60 minuttir um dagin ? </a:t>
            </a:r>
          </a:p>
          <a:p>
            <a:pPr marL="381000" indent="-381000">
              <a:spcBef>
                <a:spcPct val="0"/>
              </a:spcBef>
            </a:pPr>
            <a:endParaRPr lang="fo-FO" sz="24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ea typeface="Arial Unicode MS" pitchFamily="34" charset="-128"/>
                <a:cs typeface="Arial Unicode MS" pitchFamily="34" charset="-128"/>
              </a:rPr>
              <a:t>Hvussu kanst tú gerast meira virkin í gerandisdegnum? </a:t>
            </a:r>
          </a:p>
          <a:p>
            <a:pPr marL="381000" indent="-381000">
              <a:spcBef>
                <a:spcPct val="0"/>
              </a:spcBef>
            </a:pPr>
            <a:endParaRPr lang="fo-FO" sz="24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t>Hvussu nógva tíð íðkar tú ítrótt um vikuna? </a:t>
            </a:r>
          </a:p>
          <a:p>
            <a:pPr marL="381000" indent="-381000">
              <a:spcBef>
                <a:spcPct val="0"/>
              </a:spcBef>
            </a:pPr>
            <a:endParaRPr lang="fo-FO" sz="2400" dirty="0" smtClean="0"/>
          </a:p>
          <a:p>
            <a:pPr marL="381000" indent="-381000">
              <a:spcBef>
                <a:spcPct val="0"/>
              </a:spcBef>
              <a:buFont typeface="Arial" pitchFamily="34" charset="0"/>
              <a:buChar char="•"/>
            </a:pPr>
            <a:r>
              <a:rPr lang="fo-FO" sz="2400" dirty="0" smtClean="0"/>
              <a:t>Heldur tú, at tú rørir teg nóg nógv? </a:t>
            </a:r>
            <a:endParaRPr lang="fo-F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539552" y="1484784"/>
            <a:ext cx="3467100" cy="452596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r>
              <a:rPr kumimoji="0" lang="fo-FO" sz="26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Kjak - rørsla</a:t>
            </a: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0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Rørir Sára seg gjøgnum dagin?</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Rørir Sára seg, </a:t>
            </a:r>
            <a:r>
              <a:rPr lang="fo-FO" dirty="0" smtClean="0">
                <a:ea typeface="Arial Unicode MS" pitchFamily="34" charset="-128"/>
                <a:cs typeface="Arial Unicode MS" pitchFamily="34" charset="-128"/>
              </a:rPr>
              <a:t>tá ið hon hevur frí</a:t>
            </a: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mn-ea"/>
                <a:cs typeface="+mn-cs"/>
              </a:rPr>
              <a:t>Rørir</a:t>
            </a:r>
            <a:r>
              <a:rPr kumimoji="0" lang="fo-FO" sz="1800" b="0" i="0" u="none" strike="noStrike" kern="1200" cap="none" spc="0" normalizeH="0" dirty="0" smtClean="0">
                <a:ln>
                  <a:noFill/>
                </a:ln>
                <a:solidFill>
                  <a:schemeClr val="tx1"/>
                </a:solidFill>
                <a:effectLst/>
                <a:uLnTx/>
                <a:uFillTx/>
                <a:latin typeface="+mn-lt"/>
                <a:ea typeface="+mn-ea"/>
                <a:cs typeface="+mn-cs"/>
              </a:rPr>
              <a:t> </a:t>
            </a:r>
            <a:r>
              <a:rPr kumimoji="0" lang="fo-FO" sz="1800" b="0" i="0" u="none" strike="noStrike" kern="1200" cap="none" spc="0" normalizeH="0" baseline="0" dirty="0" smtClean="0">
                <a:ln>
                  <a:noFill/>
                </a:ln>
                <a:solidFill>
                  <a:schemeClr val="tx1"/>
                </a:solidFill>
                <a:effectLst/>
                <a:uLnTx/>
                <a:uFillTx/>
                <a:latin typeface="+mn-lt"/>
                <a:ea typeface="+mn-ea"/>
                <a:cs typeface="+mn-cs"/>
              </a:rPr>
              <a:t>Sára seg í 60 minuttir</a:t>
            </a:r>
            <a:r>
              <a:rPr kumimoji="0" lang="fo-FO" sz="1800" b="0" i="0" u="none" strike="noStrike" kern="1200" cap="none" spc="0" normalizeH="0" dirty="0" smtClean="0">
                <a:ln>
                  <a:noFill/>
                </a:ln>
                <a:solidFill>
                  <a:schemeClr val="tx1"/>
                </a:solidFill>
                <a:effectLst/>
                <a:uLnTx/>
                <a:uFillTx/>
                <a:latin typeface="+mn-lt"/>
                <a:ea typeface="+mn-ea"/>
                <a:cs typeface="+mn-cs"/>
              </a:rPr>
              <a:t> um dagin, sum hon skal</a:t>
            </a:r>
            <a:r>
              <a:rPr kumimoji="0" lang="fo-FO" sz="1800" b="0" i="0" u="none" strike="noStrike" kern="1200" cap="none" spc="0" normalizeH="0" baseline="0" dirty="0" smtClean="0">
                <a:ln>
                  <a:noFill/>
                </a:ln>
                <a:solidFill>
                  <a:schemeClr val="tx1"/>
                </a:solidFill>
                <a:effectLst/>
                <a:uLnTx/>
                <a:uFillTx/>
                <a:latin typeface="+mn-lt"/>
                <a:ea typeface="+mn-ea"/>
                <a:cs typeface="+mn-cs"/>
              </a:rPr>
              <a: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mn-ea"/>
              <a:cs typeface="+mn-cs"/>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Hvussu kann Sára røra seg meira?</a:t>
            </a:r>
            <a:endParaRPr kumimoji="0" lang="fo-FO" sz="1800" b="0" i="0" u="none" strike="noStrike" kern="1200" cap="none" spc="0" normalizeH="0" baseline="0" dirty="0">
              <a:ln>
                <a:noFill/>
              </a:ln>
              <a:solidFill>
                <a:schemeClr val="tx1"/>
              </a:solidFill>
              <a:effectLst/>
              <a:uLnTx/>
              <a:uFillTx/>
              <a:latin typeface="+mn-lt"/>
              <a:ea typeface="Arial Unicode MS" pitchFamily="34" charset="-128"/>
              <a:cs typeface="Arial Unicode MS" pitchFamily="34" charset="-128"/>
            </a:endParaRPr>
          </a:p>
        </p:txBody>
      </p:sp>
      <p:sp>
        <p:nvSpPr>
          <p:cNvPr id="3" name="Rectangle 5"/>
          <p:cNvSpPr>
            <a:spLocks noChangeArrowheads="1"/>
          </p:cNvSpPr>
          <p:nvPr/>
        </p:nvSpPr>
        <p:spPr bwMode="auto">
          <a:xfrm>
            <a:off x="1514475" y="263525"/>
            <a:ext cx="6115050" cy="879475"/>
          </a:xfrm>
          <a:prstGeom prst="rect">
            <a:avLst/>
          </a:prstGeom>
          <a:noFill/>
          <a:ln w="9525">
            <a:noFill/>
            <a:miter lim="800000"/>
            <a:headEnd/>
            <a:tailEnd/>
          </a:ln>
          <a:effectLst/>
        </p:spPr>
        <p:txBody>
          <a:bodyPr/>
          <a:lstStyle/>
          <a:p>
            <a:endParaRPr lang="da-DK" sz="2000" b="1">
              <a:solidFill>
                <a:srgbClr val="CA4726"/>
              </a:solidFill>
              <a:latin typeface="Lucida Sans" pitchFamily="34" charset="0"/>
              <a:ea typeface="DotumChe" pitchFamily="49" charset="-127"/>
            </a:endParaRPr>
          </a:p>
        </p:txBody>
      </p:sp>
      <p:graphicFrame>
        <p:nvGraphicFramePr>
          <p:cNvPr id="5" name="Group 87"/>
          <p:cNvGraphicFramePr>
            <a:graphicFrameLocks/>
          </p:cNvGraphicFramePr>
          <p:nvPr>
            <p:extLst>
              <p:ext uri="{D42A27DB-BD31-4B8C-83A1-F6EECF244321}">
                <p14:modId xmlns:p14="http://schemas.microsoft.com/office/powerpoint/2010/main" xmlns="" val="3040455609"/>
              </p:ext>
            </p:extLst>
          </p:nvPr>
        </p:nvGraphicFramePr>
        <p:xfrm>
          <a:off x="4139952" y="1772813"/>
          <a:ext cx="4787702" cy="3968499"/>
        </p:xfrm>
        <a:graphic>
          <a:graphicData uri="http://schemas.openxmlformats.org/drawingml/2006/table">
            <a:tbl>
              <a:tblPr/>
              <a:tblGrid>
                <a:gridCol w="640647"/>
                <a:gridCol w="640645"/>
                <a:gridCol w="2122253"/>
                <a:gridCol w="1384157"/>
              </a:tblGrid>
              <a:tr h="6179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Byrjar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Endar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Virksemi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Orkunýtsla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Í alt (kJ)</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6.30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Svevur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1385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6.30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Vaskar sær og letur seg í</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Etur morgunmat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133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Situr í bussi í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8.00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Í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2309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Situr í bussi heim úr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16:00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Spælir telduspøl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308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17:30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18:30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Hyggur í Sjónvarp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18:30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Etur nátturða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19:00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Ger skúlating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308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Ger seg klára at fara í song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Orkunýtsla í alt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a-DK"/>
                    </a:p>
                  </a:txBody>
                  <a:tcPr/>
                </a:tc>
                <a:tc hMerge="1">
                  <a:txBody>
                    <a:bodyPr/>
                    <a:lstStyle/>
                    <a:p>
                      <a:endParaRPr lang="da-DK"/>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5583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ext Box 83"/>
          <p:cNvSpPr txBox="1">
            <a:spLocks noChangeArrowheads="1"/>
          </p:cNvSpPr>
          <p:nvPr/>
        </p:nvSpPr>
        <p:spPr bwMode="auto">
          <a:xfrm>
            <a:off x="4644008" y="1052736"/>
            <a:ext cx="4248472" cy="553998"/>
          </a:xfrm>
          <a:prstGeom prst="rect">
            <a:avLst/>
          </a:prstGeom>
          <a:noFill/>
          <a:ln w="9525">
            <a:noFill/>
            <a:miter lim="800000"/>
            <a:headEnd/>
            <a:tailEnd/>
          </a:ln>
          <a:effectLst/>
        </p:spPr>
        <p:txBody>
          <a:bodyPr wrap="square">
            <a:spAutoFit/>
          </a:bodyPr>
          <a:lstStyle/>
          <a:p>
            <a:r>
              <a:rPr lang="fo-FO" dirty="0" smtClean="0"/>
              <a:t>Ein dagur hjá Sáru</a:t>
            </a:r>
            <a:endParaRPr lang="fo-FO" dirty="0" smtClean="0">
              <a:solidFill>
                <a:srgbClr val="CA4726"/>
              </a:solidFill>
            </a:endParaRPr>
          </a:p>
          <a:p>
            <a:r>
              <a:rPr lang="fo-FO" sz="1200" dirty="0" smtClean="0"/>
              <a:t>Sára er 12 ár og gongur í  skúla.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514475" y="263525"/>
            <a:ext cx="6115050" cy="879475"/>
          </a:xfrm>
          <a:prstGeom prst="rect">
            <a:avLst/>
          </a:prstGeom>
          <a:noFill/>
          <a:ln w="9525">
            <a:noFill/>
            <a:miter lim="800000"/>
            <a:headEnd/>
            <a:tailEnd/>
          </a:ln>
          <a:effectLst/>
        </p:spPr>
        <p:txBody>
          <a:bodyPr/>
          <a:lstStyle/>
          <a:p>
            <a:endParaRPr lang="fo-FO" sz="2000" b="1">
              <a:solidFill>
                <a:srgbClr val="CA4726"/>
              </a:solidFill>
              <a:latin typeface="Lucida Sans" pitchFamily="34" charset="0"/>
              <a:ea typeface="DotumChe" pitchFamily="49" charset="-127"/>
            </a:endParaRPr>
          </a:p>
        </p:txBody>
      </p:sp>
      <p:sp>
        <p:nvSpPr>
          <p:cNvPr id="6" name="Text Box 8"/>
          <p:cNvSpPr txBox="1">
            <a:spLocks noChangeArrowheads="1"/>
          </p:cNvSpPr>
          <p:nvPr/>
        </p:nvSpPr>
        <p:spPr bwMode="auto">
          <a:xfrm>
            <a:off x="5008685" y="6488668"/>
            <a:ext cx="4135315" cy="369332"/>
          </a:xfrm>
          <a:prstGeom prst="rect">
            <a:avLst/>
          </a:prstGeom>
          <a:noFill/>
          <a:ln w="9525">
            <a:noFill/>
            <a:miter lim="800000"/>
            <a:headEnd/>
            <a:tailEnd/>
          </a:ln>
          <a:effectLst/>
        </p:spPr>
        <p:txBody>
          <a:bodyPr wrap="square">
            <a:spAutoFit/>
          </a:bodyPr>
          <a:lstStyle/>
          <a:p>
            <a:pPr>
              <a:spcBef>
                <a:spcPct val="50000"/>
              </a:spcBef>
            </a:pPr>
            <a:r>
              <a:rPr lang="fo-FO" smtClean="0"/>
              <a:t>Kelda: Gallup fyri Fólkaheilsuráðið 2010</a:t>
            </a:r>
            <a:endParaRPr lang="fo-FO"/>
          </a:p>
        </p:txBody>
      </p:sp>
      <p:sp>
        <p:nvSpPr>
          <p:cNvPr id="9" name="Rectangle 2"/>
          <p:cNvSpPr txBox="1">
            <a:spLocks noChangeArrowheads="1"/>
          </p:cNvSpPr>
          <p:nvPr/>
        </p:nvSpPr>
        <p:spPr>
          <a:xfrm>
            <a:off x="395536" y="836712"/>
            <a:ext cx="8013824" cy="609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o-FO" sz="2800" b="0" i="0" u="none" strike="noStrike" kern="1200" cap="none" spc="0" normalizeH="0" baseline="0" dirty="0" smtClean="0">
                <a:ln>
                  <a:noFill/>
                </a:ln>
                <a:solidFill>
                  <a:schemeClr val="tx2"/>
                </a:solidFill>
                <a:effectLst/>
                <a:uLnTx/>
                <a:uFillTx/>
                <a:latin typeface="+mj-lt"/>
                <a:ea typeface="+mj-ea"/>
                <a:cs typeface="+mj-cs"/>
              </a:rPr>
              <a:t>Íðkar tú nakra ítrótt ella regluliga likamliga venjing?</a:t>
            </a:r>
          </a:p>
        </p:txBody>
      </p:sp>
      <p:sp>
        <p:nvSpPr>
          <p:cNvPr id="10" name="Rectangle 3"/>
          <p:cNvSpPr txBox="1">
            <a:spLocks noChangeArrowheads="1"/>
          </p:cNvSpPr>
          <p:nvPr/>
        </p:nvSpPr>
        <p:spPr>
          <a:xfrm>
            <a:off x="467544" y="1556792"/>
            <a:ext cx="8077200" cy="533400"/>
          </a:xfrm>
          <a:prstGeom prst="rect">
            <a:avLst/>
          </a:prstGeom>
        </p:spPr>
        <p:txBody>
          <a:bodyPr/>
          <a:lstStyle/>
          <a:p>
            <a:pPr marL="274320" marR="0" lvl="0" indent="-274320" algn="l" defTabSz="914400" rtl="0" eaLnBrk="1" fontAlgn="auto" latinLnBrk="0" hangingPunct="1">
              <a:lnSpc>
                <a:spcPct val="90000"/>
              </a:lnSpc>
              <a:spcBef>
                <a:spcPct val="20000"/>
              </a:spcBef>
              <a:spcAft>
                <a:spcPts val="0"/>
              </a:spcAft>
              <a:buClr>
                <a:schemeClr val="accent3"/>
              </a:buClr>
              <a:buSzPct val="95000"/>
              <a:tabLst/>
              <a:defRPr/>
            </a:pPr>
            <a:r>
              <a:rPr kumimoji="0" lang="fo-FO" b="0" i="0" u="none" strike="noStrike" kern="1200" cap="none" spc="0" normalizeH="0" baseline="0" dirty="0" smtClean="0">
                <a:ln>
                  <a:noFill/>
                </a:ln>
                <a:solidFill>
                  <a:schemeClr val="tx1"/>
                </a:solidFill>
                <a:effectLst/>
                <a:uLnTx/>
                <a:uFillTx/>
                <a:latin typeface="+mn-lt"/>
                <a:ea typeface="+mn-ea"/>
                <a:cs typeface="+mn-cs"/>
              </a:rPr>
              <a:t>Her er alt íroknað bæði sum einstaklingur og í feløgum - </a:t>
            </a:r>
            <a:r>
              <a:rPr kumimoji="0" lang="fo-FO" b="0" i="0" u="none" strike="noStrike" kern="1200" cap="none" spc="0" normalizeH="0" baseline="0" dirty="0" err="1" smtClean="0">
                <a:ln>
                  <a:noFill/>
                </a:ln>
                <a:solidFill>
                  <a:schemeClr val="tx1"/>
                </a:solidFill>
                <a:effectLst/>
                <a:uLnTx/>
                <a:uFillTx/>
                <a:latin typeface="+mn-lt"/>
                <a:ea typeface="+mn-ea"/>
                <a:cs typeface="+mn-cs"/>
              </a:rPr>
              <a:t>morgunsvimjing</a:t>
            </a:r>
            <a:r>
              <a:rPr kumimoji="0" lang="fo-FO" b="0" i="0" u="none" strike="noStrike" kern="1200" cap="none" spc="0" normalizeH="0" baseline="0" dirty="0" smtClean="0">
                <a:ln>
                  <a:noFill/>
                </a:ln>
                <a:solidFill>
                  <a:schemeClr val="tx1"/>
                </a:solidFill>
                <a:effectLst/>
                <a:uLnTx/>
                <a:uFillTx/>
                <a:latin typeface="+mn-lt"/>
                <a:ea typeface="+mn-ea"/>
                <a:cs typeface="+mn-cs"/>
              </a:rPr>
              <a:t>, </a:t>
            </a:r>
            <a:r>
              <a:rPr kumimoji="0" lang="fo-FO" b="0" i="0" u="none" strike="noStrike" kern="1200" cap="none" spc="0" normalizeH="0" baseline="0" dirty="0" err="1" smtClean="0">
                <a:ln>
                  <a:noFill/>
                </a:ln>
                <a:solidFill>
                  <a:schemeClr val="tx1"/>
                </a:solidFill>
                <a:effectLst/>
                <a:uLnTx/>
                <a:uFillTx/>
                <a:latin typeface="+mn-lt"/>
                <a:ea typeface="+mn-ea"/>
                <a:cs typeface="+mn-cs"/>
              </a:rPr>
              <a:t>yoga</a:t>
            </a:r>
            <a:r>
              <a:rPr kumimoji="0" lang="fo-FO" b="0" i="0" u="none" strike="noStrike" kern="1200" cap="none" spc="0" normalizeH="0" baseline="0" dirty="0" smtClean="0">
                <a:ln>
                  <a:noFill/>
                </a:ln>
                <a:solidFill>
                  <a:schemeClr val="tx1"/>
                </a:solidFill>
                <a:effectLst/>
                <a:uLnTx/>
                <a:uFillTx/>
                <a:latin typeface="+mn-lt"/>
                <a:ea typeface="+mn-ea"/>
                <a:cs typeface="+mn-cs"/>
              </a:rPr>
              <a:t>, gongutúrar, </a:t>
            </a:r>
            <a:r>
              <a:rPr kumimoji="0" lang="fo-FO" b="0" i="0" u="none" strike="noStrike" kern="1200" cap="none" spc="0" normalizeH="0" baseline="0" dirty="0" err="1" smtClean="0">
                <a:ln>
                  <a:noFill/>
                </a:ln>
                <a:solidFill>
                  <a:schemeClr val="tx1"/>
                </a:solidFill>
                <a:effectLst/>
                <a:uLnTx/>
                <a:uFillTx/>
                <a:latin typeface="+mn-lt"/>
                <a:ea typeface="+mn-ea"/>
                <a:cs typeface="+mn-cs"/>
              </a:rPr>
              <a:t>rennitúrar</a:t>
            </a:r>
            <a:r>
              <a:rPr kumimoji="0" lang="fo-FO" b="0" i="0" u="none" strike="noStrike" kern="1200" cap="none" spc="0" normalizeH="0" baseline="0" dirty="0" smtClean="0">
                <a:ln>
                  <a:noFill/>
                </a:ln>
                <a:solidFill>
                  <a:schemeClr val="tx1"/>
                </a:solidFill>
                <a:effectLst/>
                <a:uLnTx/>
                <a:uFillTx/>
                <a:latin typeface="+mn-lt"/>
                <a:ea typeface="+mn-ea"/>
                <a:cs typeface="+mn-cs"/>
              </a:rPr>
              <a:t> v.m.</a:t>
            </a:r>
          </a:p>
        </p:txBody>
      </p:sp>
      <p:graphicFrame>
        <p:nvGraphicFramePr>
          <p:cNvPr id="11" name="Object 4"/>
          <p:cNvGraphicFramePr>
            <a:graphicFrameLocks noChangeAspect="1"/>
          </p:cNvGraphicFramePr>
          <p:nvPr/>
        </p:nvGraphicFramePr>
        <p:xfrm>
          <a:off x="539552" y="2276872"/>
          <a:ext cx="7436545" cy="4016362"/>
        </p:xfrm>
        <a:graphic>
          <a:graphicData uri="http://schemas.openxmlformats.org/presentationml/2006/ole">
            <p:oleObj spid="_x0000_s1030" r:id="rId4" imgW="7151228" imgH="3865199" progId="Excel.Shee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568325" y="1731963"/>
            <a:ext cx="8069263" cy="452596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r>
              <a:rPr kumimoji="0" lang="fo-FO" sz="32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Kjak í flokkinum</a:t>
            </a: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Hvat vísur stabbamyndin?</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Hvussu</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 nógv í tykkara flokki ganga til ítrótt?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lang="fo-FO" sz="2400" dirty="0" smtClean="0">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lang="fo-FO" sz="2400" dirty="0" smtClean="0">
                <a:ea typeface="Arial Unicode MS" pitchFamily="34" charset="-128"/>
                <a:cs typeface="Arial Unicode MS" pitchFamily="34" charset="-128"/>
              </a:rPr>
              <a:t>H</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óska tykkara tøl við prosentini á myndini?</a:t>
            </a: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Hvat</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 halda tit er orsøkin til, at fleiri íðka ítrótt nú enn fyrr?</a:t>
            </a: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600" b="1" i="0" u="none" strike="noStrike" kern="1200" cap="none" spc="0" normalizeH="0" baseline="0" dirty="0">
              <a:ln>
                <a:noFill/>
              </a:ln>
              <a:solidFill>
                <a:schemeClr val="tx1"/>
              </a:solidFill>
              <a:effectLst/>
              <a:uLnTx/>
              <a:uFillTx/>
              <a:latin typeface="+mn-lt"/>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700</TotalTime>
  <Words>1004</Words>
  <Application>Microsoft Office PowerPoint</Application>
  <PresentationFormat>Skærmshow (4:3)</PresentationFormat>
  <Paragraphs>183</Paragraphs>
  <Slides>7</Slides>
  <Notes>7</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7</vt:i4>
      </vt:variant>
    </vt:vector>
  </HeadingPairs>
  <TitlesOfParts>
    <vt:vector size="9" baseType="lpstr">
      <vt:lpstr>Forløb</vt:lpstr>
      <vt:lpstr>Microsoft Office Excel 97-2003-regneark</vt:lpstr>
      <vt:lpstr>Dias nummer 1</vt:lpstr>
      <vt:lpstr> Orkunýtsla tá tú ert óvirkin ella í virkin</vt:lpstr>
      <vt:lpstr>Dias nummer 3</vt:lpstr>
      <vt:lpstr>Met um tínar vanar  Rørir tú teg í minsta lagi 60 minuttir um dagin ?   Hvussu kanst tú gerast meira virkin í gerandisdegnum?   Hvussu nógva tíð íðkar tú ítrótt um vikuna?   Heldur tú, at tú rørir teg nóg nógv? </vt:lpstr>
      <vt:lpstr>Dias nummer 5</vt:lpstr>
      <vt:lpstr>Dias nummer 6</vt:lpstr>
      <vt:lpstr>Dias nummer 7</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Your User Name</dc:creator>
  <cp:lastModifiedBy>ln60431</cp:lastModifiedBy>
  <cp:revision>80</cp:revision>
  <dcterms:created xsi:type="dcterms:W3CDTF">2011-05-25T12:40:25Z</dcterms:created>
  <dcterms:modified xsi:type="dcterms:W3CDTF">2011-08-15T12:49:35Z</dcterms:modified>
</cp:coreProperties>
</file>