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58" autoAdjust="0"/>
  </p:normalViewPr>
  <p:slideViewPr>
    <p:cSldViewPr>
      <p:cViewPr>
        <p:scale>
          <a:sx n="86" d="100"/>
          <a:sy n="86" d="100"/>
        </p:scale>
        <p:origin x="-42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C4C64-512A-433B-9BC5-42A031D8B589}" type="datetimeFigureOut">
              <a:rPr lang="da-DK" smtClean="0"/>
              <a:pPr/>
              <a:t>15-08-2011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F0BFA-A276-48A6-ACF3-99CC98FA640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29835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fo-FO" sz="1200" b="1" noProof="0" dirty="0" smtClean="0">
              <a:latin typeface="Arial" charset="0"/>
            </a:endParaRPr>
          </a:p>
          <a:p>
            <a:pPr eaLnBrk="1" hangingPunct="1"/>
            <a:r>
              <a:rPr lang="fo-FO" sz="1200" b="1" noProof="0" dirty="0" smtClean="0">
                <a:latin typeface="Arial" charset="0"/>
              </a:rPr>
              <a:t>Sukur</a:t>
            </a:r>
            <a:r>
              <a:rPr lang="fo-FO" sz="1200" b="1" baseline="0" noProof="0" dirty="0" smtClean="0">
                <a:latin typeface="Arial" charset="0"/>
              </a:rPr>
              <a:t> er tómar kaloriur</a:t>
            </a:r>
            <a:endParaRPr lang="fo-FO" sz="1200" noProof="0" dirty="0" smtClean="0">
              <a:latin typeface="Arial" charset="0"/>
            </a:endParaRPr>
          </a:p>
          <a:p>
            <a:pPr eaLnBrk="1" hangingPunct="1"/>
            <a:r>
              <a:rPr lang="fo-FO" sz="1200" noProof="0" dirty="0" smtClean="0">
                <a:latin typeface="Arial" charset="0"/>
              </a:rPr>
              <a:t>Mannakroppurin hevur</a:t>
            </a:r>
            <a:r>
              <a:rPr lang="fo-FO" sz="1200" baseline="0" noProof="0" dirty="0" smtClean="0">
                <a:latin typeface="Arial" charset="0"/>
              </a:rPr>
              <a:t> ikki tørv á sukri</a:t>
            </a:r>
            <a:r>
              <a:rPr lang="fo-FO" sz="1200" noProof="0" dirty="0" smtClean="0">
                <a:latin typeface="Arial" charset="0"/>
              </a:rPr>
              <a:t>. Sukur</a:t>
            </a:r>
            <a:r>
              <a:rPr lang="fo-FO" sz="1200" baseline="0" noProof="0" dirty="0" smtClean="0">
                <a:latin typeface="Arial" charset="0"/>
              </a:rPr>
              <a:t> inniheldur einans kaloriur og ongar vitaminir og mineral.</a:t>
            </a:r>
            <a:r>
              <a:rPr lang="fo-FO" sz="1200" noProof="0" dirty="0" smtClean="0">
                <a:latin typeface="Arial" charset="0"/>
              </a:rPr>
              <a:t> Tí kann</a:t>
            </a:r>
            <a:r>
              <a:rPr lang="fo-FO" sz="1200" baseline="0" noProof="0" dirty="0" smtClean="0">
                <a:latin typeface="Arial" charset="0"/>
              </a:rPr>
              <a:t> </a:t>
            </a:r>
            <a:r>
              <a:rPr lang="fo-FO" sz="1200" noProof="0" dirty="0" smtClean="0">
                <a:latin typeface="Arial" charset="0"/>
              </a:rPr>
              <a:t>sukur eisini nevnast tómar kaloriur. Um</a:t>
            </a:r>
            <a:r>
              <a:rPr lang="fo-FO" sz="1200" baseline="0" noProof="0" dirty="0" smtClean="0">
                <a:latin typeface="Arial" charset="0"/>
              </a:rPr>
              <a:t> maturin, sum etin verður, inniheldur ov nógvar tómar kaloriur, taka tær pláss frá tí heilsugóða matinum.</a:t>
            </a:r>
            <a:r>
              <a:rPr lang="fo-FO" sz="1200" noProof="0" dirty="0" smtClean="0">
                <a:latin typeface="Arial" charset="0"/>
              </a:rPr>
              <a:t> Ov nógv sukur økir eisini um vandan fyri at gerast ov tungur og fáa hol í tenninar.</a:t>
            </a:r>
          </a:p>
          <a:p>
            <a:pPr eaLnBrk="1" hangingPunct="1"/>
            <a:r>
              <a:rPr lang="fo-FO" sz="1200" noProof="0" dirty="0" smtClean="0">
                <a:latin typeface="Arial" charset="0"/>
              </a:rPr>
              <a:t>Rørsukur</a:t>
            </a:r>
            <a:r>
              <a:rPr lang="fo-FO" sz="1200" baseline="0" noProof="0" dirty="0" smtClean="0">
                <a:latin typeface="Arial" charset="0"/>
              </a:rPr>
              <a:t> og onnur sløg av sukri eru ikki heilsubetri enn vanligt hvítt sukur.</a:t>
            </a:r>
            <a:r>
              <a:rPr lang="fo-FO" sz="1200" noProof="0" dirty="0" smtClean="0">
                <a:latin typeface="Arial" charset="0"/>
              </a:rPr>
              <a:t> Í hunangi</a:t>
            </a:r>
            <a:r>
              <a:rPr lang="fo-FO" sz="1200" baseline="0" noProof="0" dirty="0" smtClean="0">
                <a:latin typeface="Arial" charset="0"/>
              </a:rPr>
              <a:t> er einans smávegis mongdir av vitaminum og mineralum og hann kann tí eisini roknast sum sukur.</a:t>
            </a:r>
            <a:endParaRPr lang="fo-FO" sz="1200" noProof="0" dirty="0" smtClean="0">
              <a:latin typeface="Arial" charset="0"/>
            </a:endParaRPr>
          </a:p>
          <a:p>
            <a:pPr eaLnBrk="1" hangingPunct="1"/>
            <a:endParaRPr lang="fo-FO" sz="1200" noProof="0" dirty="0" smtClean="0">
              <a:latin typeface="Arial" charset="0"/>
            </a:endParaRPr>
          </a:p>
          <a:p>
            <a:pPr eaLnBrk="1" hangingPunct="1"/>
            <a:r>
              <a:rPr lang="fo-FO" sz="1200" noProof="0" dirty="0" smtClean="0">
                <a:latin typeface="Arial" charset="0"/>
              </a:rPr>
              <a:t>Søtingarevni,</a:t>
            </a:r>
            <a:r>
              <a:rPr lang="fo-FO" sz="1200" baseline="0" noProof="0" dirty="0" smtClean="0">
                <a:latin typeface="Arial" charset="0"/>
              </a:rPr>
              <a:t> sum til dømis </a:t>
            </a:r>
            <a:r>
              <a:rPr lang="fo-FO" sz="1200" baseline="0" noProof="0" dirty="0" err="1" smtClean="0">
                <a:latin typeface="Arial" charset="0"/>
              </a:rPr>
              <a:t>Aspartam</a:t>
            </a:r>
            <a:r>
              <a:rPr lang="fo-FO" sz="1200" baseline="0" noProof="0" dirty="0" smtClean="0">
                <a:latin typeface="Arial" charset="0"/>
              </a:rPr>
              <a:t>, gevur søtan smakk uttan eyka kaloriur. Men søtingarevni og </a:t>
            </a:r>
            <a:r>
              <a:rPr lang="fo-FO" sz="1200" baseline="0" noProof="0" dirty="0" err="1" smtClean="0">
                <a:latin typeface="Arial" charset="0"/>
              </a:rPr>
              <a:t>light-vørur</a:t>
            </a:r>
            <a:r>
              <a:rPr lang="fo-FO" sz="1200" baseline="0" noProof="0" dirty="0" smtClean="0">
                <a:latin typeface="Arial" charset="0"/>
              </a:rPr>
              <a:t> verða ikki beinleiðis tilmæltar.  Hesar vørur venja okkum við tann søta smakkin. Vit hava lyndið til at eta størri mongdir av sonevndum “</a:t>
            </a:r>
            <a:r>
              <a:rPr lang="fo-FO" sz="1200" baseline="0" noProof="0" dirty="0" err="1" smtClean="0">
                <a:latin typeface="Arial" charset="0"/>
              </a:rPr>
              <a:t>Light</a:t>
            </a:r>
            <a:r>
              <a:rPr lang="fo-FO" sz="1200" baseline="0" noProof="0" dirty="0" smtClean="0">
                <a:latin typeface="Arial" charset="0"/>
              </a:rPr>
              <a:t> - vørum” og tað endar soleiðis ofta við, at vit fáa líka nógvar kaloriur, sum høvdu vit etið tær vanligu vørurnar.</a:t>
            </a:r>
            <a:endParaRPr lang="fo-FO" sz="1200" noProof="0" dirty="0" smtClean="0">
              <a:latin typeface="Arial" charset="0"/>
            </a:endParaRPr>
          </a:p>
          <a:p>
            <a:endParaRPr lang="fo-FO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F0BFA-A276-48A6-ACF3-99CC98FA6403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fo-FO" sz="1200" b="1" noProof="0" dirty="0" smtClean="0">
              <a:latin typeface="Arial" charset="0"/>
            </a:endParaRPr>
          </a:p>
          <a:p>
            <a:pPr eaLnBrk="1" hangingPunct="1"/>
            <a:r>
              <a:rPr lang="fo-FO" sz="1200" b="1" noProof="0" dirty="0" smtClean="0">
                <a:latin typeface="Arial" charset="0"/>
              </a:rPr>
              <a:t>Ansið eftir tí søta smakkinum</a:t>
            </a:r>
          </a:p>
          <a:p>
            <a:pPr eaLnBrk="1" hangingPunct="1"/>
            <a:r>
              <a:rPr lang="fo-FO" sz="1200" noProof="0" dirty="0" smtClean="0">
                <a:latin typeface="Arial" charset="0"/>
              </a:rPr>
              <a:t>Í nógvari vøru er </a:t>
            </a:r>
            <a:r>
              <a:rPr lang="fo-FO" sz="1200" baseline="0" noProof="0" dirty="0" smtClean="0">
                <a:latin typeface="Arial" charset="0"/>
              </a:rPr>
              <a:t>sukur koyrt í – eisini vøru, sum við vanliga kalla heilsugóðar: Til dømis jogurt við frukt, keks, bollar og fleiri sløg av morgunmati. Tað er lætt at taka feil av vørum sum líkjast teimum heilsugóðu </a:t>
            </a:r>
            <a:r>
              <a:rPr lang="fo-FO" sz="1200" baseline="0" noProof="0" dirty="0" err="1" smtClean="0">
                <a:latin typeface="Arial" charset="0"/>
              </a:rPr>
              <a:t>valmøguleikunum</a:t>
            </a:r>
            <a:r>
              <a:rPr lang="fo-FO" sz="1200" baseline="0" noProof="0" dirty="0" smtClean="0">
                <a:latin typeface="Arial" charset="0"/>
              </a:rPr>
              <a:t>. Hygg tí eftir </a:t>
            </a:r>
            <a:r>
              <a:rPr lang="fo-FO" sz="1200" baseline="0" noProof="0" dirty="0" err="1" smtClean="0">
                <a:latin typeface="Arial" charset="0"/>
              </a:rPr>
              <a:t>tilfarslýsingunum</a:t>
            </a:r>
            <a:r>
              <a:rPr lang="fo-FO" sz="1200" baseline="0" noProof="0" dirty="0" smtClean="0">
                <a:latin typeface="Arial" charset="0"/>
              </a:rPr>
              <a:t>, har verða </a:t>
            </a:r>
            <a:r>
              <a:rPr lang="fo-FO" sz="1200" noProof="0" dirty="0" smtClean="0">
                <a:latin typeface="Arial" charset="0"/>
              </a:rPr>
              <a:t>vørurnar nevndar á rað eftir vekt. Um sukur stendur millum tær fremstu á listanum,</a:t>
            </a:r>
            <a:r>
              <a:rPr lang="fo-FO" sz="1200" baseline="0" noProof="0" dirty="0" smtClean="0">
                <a:latin typeface="Arial" charset="0"/>
              </a:rPr>
              <a:t> er nógv sukur í vøruni. Hygg eisini eftir </a:t>
            </a:r>
            <a:r>
              <a:rPr lang="fo-FO" sz="1200" baseline="0" noProof="0" dirty="0" err="1" smtClean="0">
                <a:latin typeface="Arial" charset="0"/>
              </a:rPr>
              <a:t>Lyklaholsmerkinum</a:t>
            </a:r>
            <a:r>
              <a:rPr lang="fo-FO" sz="1200" baseline="0" noProof="0" dirty="0" smtClean="0">
                <a:latin typeface="Arial" charset="0"/>
              </a:rPr>
              <a:t>. Lyklaholið ger tað lættari at finna tær heilsubetri vørurnar, tá tú</a:t>
            </a:r>
            <a:r>
              <a:rPr lang="fo-FO" sz="1200" noProof="0" dirty="0" smtClean="0">
                <a:latin typeface="Arial" charset="0"/>
              </a:rPr>
              <a:t> fert til handils. Vørur, sum hava </a:t>
            </a:r>
            <a:r>
              <a:rPr lang="fo-FO" sz="1200" noProof="0" dirty="0" err="1" smtClean="0">
                <a:latin typeface="Arial" charset="0"/>
              </a:rPr>
              <a:t>Lyklaholsmerkið</a:t>
            </a:r>
            <a:r>
              <a:rPr lang="fo-FO" sz="1200" noProof="0" dirty="0" smtClean="0">
                <a:latin typeface="Arial" charset="0"/>
              </a:rPr>
              <a:t>,</a:t>
            </a:r>
            <a:r>
              <a:rPr lang="fo-FO" sz="1200" baseline="0" noProof="0" dirty="0" smtClean="0">
                <a:latin typeface="Arial" charset="0"/>
              </a:rPr>
              <a:t> innihalda fleiri </a:t>
            </a:r>
            <a:r>
              <a:rPr lang="fo-FO" sz="1200" baseline="0" noProof="0" dirty="0" err="1" smtClean="0">
                <a:latin typeface="Arial" charset="0"/>
              </a:rPr>
              <a:t>kosttrevjar</a:t>
            </a:r>
            <a:r>
              <a:rPr lang="fo-FO" sz="1200" baseline="0" noProof="0" dirty="0" smtClean="0">
                <a:latin typeface="Arial" charset="0"/>
              </a:rPr>
              <a:t>, og minni mettað feitt, sukur og salt</a:t>
            </a:r>
            <a:r>
              <a:rPr lang="fo-FO" sz="1200" noProof="0" dirty="0" smtClean="0">
                <a:latin typeface="Arial" charset="0"/>
              </a:rPr>
              <a:t>.</a:t>
            </a:r>
          </a:p>
          <a:p>
            <a:pPr eaLnBrk="1" hangingPunct="1"/>
            <a:endParaRPr lang="fo-FO" sz="1200" noProof="0" dirty="0" smtClean="0">
              <a:latin typeface="Arial" charset="0"/>
            </a:endParaRPr>
          </a:p>
          <a:p>
            <a:pPr eaLnBrk="1" hangingPunct="1"/>
            <a:r>
              <a:rPr lang="fo-FO" sz="1200" noProof="0" dirty="0" smtClean="0">
                <a:latin typeface="Arial" charset="0"/>
              </a:rPr>
              <a:t>Tað eru tó ikki allar </a:t>
            </a:r>
            <a:r>
              <a:rPr lang="fo-FO" sz="1200" noProof="0" dirty="0" err="1" smtClean="0">
                <a:latin typeface="Arial" charset="0"/>
              </a:rPr>
              <a:t>heilsugóðar</a:t>
            </a:r>
            <a:r>
              <a:rPr lang="fo-FO" sz="1200" noProof="0" dirty="0" smtClean="0">
                <a:latin typeface="Arial" charset="0"/>
              </a:rPr>
              <a:t> vørur, sum hava </a:t>
            </a:r>
            <a:r>
              <a:rPr lang="fo-FO" sz="1200" noProof="0" dirty="0" err="1" smtClean="0">
                <a:latin typeface="Arial" charset="0"/>
              </a:rPr>
              <a:t>Lyklaholsmerkið</a:t>
            </a:r>
            <a:r>
              <a:rPr lang="fo-FO" sz="1200" noProof="0" dirty="0" smtClean="0">
                <a:latin typeface="Arial" charset="0"/>
              </a:rPr>
              <a:t>, tí tað eru tey, ið framleiða vørurnar</a:t>
            </a:r>
            <a:r>
              <a:rPr lang="fo-FO" sz="1200" baseline="0" noProof="0" dirty="0" smtClean="0">
                <a:latin typeface="Arial" charset="0"/>
              </a:rPr>
              <a:t>, sum sjálv kunnu gera av at brúka tað. Merkið er einans ein leiðbeining.</a:t>
            </a:r>
            <a:endParaRPr lang="fo-FO" sz="1200" noProof="0" dirty="0" smtClean="0">
              <a:latin typeface="Arial" charset="0"/>
            </a:endParaRP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F0BFA-A276-48A6-ACF3-99CC98FA6403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o-FO" sz="1200" b="1" dirty="0" smtClean="0">
                <a:latin typeface="Arial" charset="0"/>
              </a:rPr>
              <a:t>Drekkið ikki sodavatn og etið ikki góðgæti og køku hvønn dag.</a:t>
            </a:r>
          </a:p>
          <a:p>
            <a:pPr eaLnBrk="1" hangingPunct="1">
              <a:lnSpc>
                <a:spcPct val="80000"/>
              </a:lnSpc>
            </a:pPr>
            <a:r>
              <a:rPr lang="fo-FO" sz="1200" b="1" dirty="0" smtClean="0">
                <a:latin typeface="Arial" charset="0"/>
              </a:rPr>
              <a:t>So nógv sukur er í góðgæti, sodavatni og køku:</a:t>
            </a:r>
          </a:p>
          <a:p>
            <a:pPr eaLnBrk="1" hangingPunct="1">
              <a:lnSpc>
                <a:spcPct val="80000"/>
              </a:lnSpc>
            </a:pPr>
            <a:endParaRPr lang="fo-FO" sz="1200" b="1" dirty="0" smtClean="0">
              <a:latin typeface="Arial" charset="0"/>
            </a:endParaRPr>
          </a:p>
          <a:p>
            <a:pPr eaLnBrk="1" hangingPunct="1"/>
            <a:r>
              <a:rPr lang="fo-FO" sz="1200" b="1" dirty="0" smtClean="0">
                <a:latin typeface="Arial" charset="0"/>
              </a:rPr>
              <a:t>Tilmæli: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Mælt verður til, at sukur fyllir</a:t>
            </a:r>
            <a:r>
              <a:rPr lang="fo-FO" sz="1200" baseline="0" dirty="0" smtClean="0">
                <a:latin typeface="Arial" charset="0"/>
              </a:rPr>
              <a:t> </a:t>
            </a:r>
            <a:r>
              <a:rPr lang="fo-FO" sz="1200" dirty="0" smtClean="0">
                <a:latin typeface="Arial" charset="0"/>
              </a:rPr>
              <a:t>í mesta lagi 10% av samlaðu </a:t>
            </a:r>
            <a:r>
              <a:rPr lang="fo-FO" sz="1200" dirty="0" err="1" smtClean="0">
                <a:latin typeface="Arial" charset="0"/>
              </a:rPr>
              <a:t>orkumongdini</a:t>
            </a:r>
            <a:r>
              <a:rPr lang="fo-FO" sz="1200" dirty="0" smtClean="0">
                <a:latin typeface="Arial" charset="0"/>
              </a:rPr>
              <a:t>. Hetta svarar til:	</a:t>
            </a:r>
          </a:p>
          <a:p>
            <a:pPr eaLnBrk="1" hangingPunct="1"/>
            <a:endParaRPr lang="fo-FO" sz="1200" dirty="0" smtClean="0">
              <a:latin typeface="Arial" charset="0"/>
            </a:endParaRPr>
          </a:p>
          <a:p>
            <a:pPr eaLnBrk="1" hangingPunct="1"/>
            <a:r>
              <a:rPr lang="fo-FO" sz="1200" dirty="0" smtClean="0">
                <a:latin typeface="Arial" charset="0"/>
              </a:rPr>
              <a:t>Menn		Í mesta lagi 70 gramm av sukri um dagin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Kvinnur		Í mesta lagi 55 gramm av sukri um dagin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Børn 14-17 ár	Í mesta lagi 65 gramm av sukri um dagin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Børn 10-13 ár	Í mesta lagi 55 gramm av sukri um dagin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Børn 6-9 ár		Í mesta lagi 45 gramm av sukri um dagin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Børn 2-5 ár		Í mesta lagi 30 gramm av sukri um dagin</a:t>
            </a:r>
          </a:p>
          <a:p>
            <a:pPr eaLnBrk="1" hangingPunct="1"/>
            <a:endParaRPr lang="fo-FO" sz="1200" dirty="0" smtClean="0">
              <a:latin typeface="Arial" charset="0"/>
            </a:endParaRPr>
          </a:p>
          <a:p>
            <a:pPr eaLnBrk="1" hangingPunct="1"/>
            <a:r>
              <a:rPr lang="fo-FO" sz="1200" dirty="0" smtClean="0">
                <a:latin typeface="Arial" charset="0"/>
              </a:rPr>
              <a:t>Orsøkin til, at mælt verður til at avmarkað nýtsluna</a:t>
            </a:r>
            <a:r>
              <a:rPr lang="fo-FO" sz="1200" baseline="0" dirty="0" smtClean="0">
                <a:latin typeface="Arial" charset="0"/>
              </a:rPr>
              <a:t> av </a:t>
            </a:r>
            <a:r>
              <a:rPr lang="fo-FO" sz="1200" dirty="0" smtClean="0">
                <a:latin typeface="Arial" charset="0"/>
              </a:rPr>
              <a:t>sukri er at tryggja, at kosturin gevur nóg nógvar vitaminir og mineral og at forða fyri ovurfiti.</a:t>
            </a:r>
          </a:p>
          <a:p>
            <a:pPr eaLnBrk="1" hangingPunct="1"/>
            <a:endParaRPr lang="fo-FO" sz="1200" b="1" dirty="0" smtClean="0">
              <a:latin typeface="Arial" charset="0"/>
            </a:endParaRPr>
          </a:p>
          <a:p>
            <a:pPr eaLnBrk="1" hangingPunct="1"/>
            <a:r>
              <a:rPr lang="fo-FO" sz="1200" b="1" baseline="0" dirty="0" smtClean="0">
                <a:latin typeface="Arial" charset="0"/>
              </a:rPr>
              <a:t>Ovurfiti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Tá tú etur meira</a:t>
            </a:r>
            <a:r>
              <a:rPr lang="fo-FO" sz="1200" baseline="0" dirty="0" smtClean="0">
                <a:latin typeface="Arial" charset="0"/>
              </a:rPr>
              <a:t> orku enn tú brennur, verður avlopið goymt. Fitin úr kostinum goymist í </a:t>
            </a:r>
            <a:r>
              <a:rPr lang="fo-FO" sz="1200" baseline="0" dirty="0" err="1" smtClean="0">
                <a:latin typeface="Arial" charset="0"/>
              </a:rPr>
              <a:t>fitigoymslum</a:t>
            </a:r>
            <a:r>
              <a:rPr lang="fo-FO" sz="1200" baseline="0" dirty="0" smtClean="0">
                <a:latin typeface="Arial" charset="0"/>
              </a:rPr>
              <a:t> í kroppinum. Tað er </a:t>
            </a:r>
            <a:r>
              <a:rPr lang="fo-FO" sz="1200" baseline="0" dirty="0" err="1" smtClean="0">
                <a:latin typeface="Arial" charset="0"/>
              </a:rPr>
              <a:t>orkujavnvágin</a:t>
            </a:r>
            <a:r>
              <a:rPr lang="fo-FO" sz="1200" baseline="0" dirty="0" smtClean="0">
                <a:latin typeface="Arial" charset="0"/>
              </a:rPr>
              <a:t>, sum er avgerandi fyri, um tú tekur uppá og ikki serliga </a:t>
            </a:r>
            <a:r>
              <a:rPr lang="fo-FO" sz="1200" baseline="0" dirty="0" err="1" smtClean="0">
                <a:latin typeface="Arial" charset="0"/>
              </a:rPr>
              <a:t>fitinýtslan</a:t>
            </a:r>
            <a:r>
              <a:rPr lang="fo-FO" sz="1200" baseline="0" dirty="0" smtClean="0">
                <a:latin typeface="Arial" charset="0"/>
              </a:rPr>
              <a:t>. Sukur er eitt </a:t>
            </a:r>
            <a:r>
              <a:rPr lang="fo-FO" sz="1200" baseline="0" dirty="0" err="1" smtClean="0">
                <a:latin typeface="Arial" charset="0"/>
              </a:rPr>
              <a:t>orkugevandi</a:t>
            </a:r>
            <a:r>
              <a:rPr lang="fo-FO" sz="1200" baseline="0" dirty="0" smtClean="0">
                <a:latin typeface="Arial" charset="0"/>
              </a:rPr>
              <a:t> føðsluevni eins og onnur føðsluevni og telur eisini við í samlaða </a:t>
            </a:r>
            <a:r>
              <a:rPr lang="fo-FO" sz="1200" baseline="0" dirty="0" err="1" smtClean="0">
                <a:latin typeface="Arial" charset="0"/>
              </a:rPr>
              <a:t>orkuroknskapinum</a:t>
            </a:r>
            <a:r>
              <a:rPr lang="fo-FO" sz="1200" baseline="0" dirty="0" smtClean="0">
                <a:latin typeface="Arial" charset="0"/>
              </a:rPr>
              <a:t>.</a:t>
            </a:r>
          </a:p>
          <a:p>
            <a:pPr eaLnBrk="1" hangingPunct="1"/>
            <a:endParaRPr lang="fo-FO" sz="1200" baseline="0" dirty="0" smtClean="0">
              <a:latin typeface="Arial" charset="0"/>
            </a:endParaRPr>
          </a:p>
          <a:p>
            <a:pPr eaLnBrk="1" hangingPunct="1"/>
            <a:r>
              <a:rPr lang="fo-FO" sz="1200" b="1" baseline="0" dirty="0" smtClean="0">
                <a:latin typeface="Arial" charset="0"/>
              </a:rPr>
              <a:t>Meira um børn og sukur her:</a:t>
            </a:r>
          </a:p>
          <a:p>
            <a:pPr eaLnBrk="1" hangingPunct="1"/>
            <a:endParaRPr lang="fo-FO" sz="1200" baseline="0" dirty="0" smtClean="0">
              <a:latin typeface="Arial" charset="0"/>
            </a:endParaRPr>
          </a:p>
          <a:p>
            <a:pPr eaLnBrk="1" hangingPunct="1"/>
            <a:r>
              <a:rPr lang="fo-FO" sz="1200" baseline="0" dirty="0" smtClean="0">
                <a:latin typeface="Arial" charset="0"/>
              </a:rPr>
              <a:t>http://www.maksenhalvliter.dk/index.htm</a:t>
            </a:r>
          </a:p>
          <a:p>
            <a:pPr eaLnBrk="1" hangingPunct="1"/>
            <a:endParaRPr lang="fo-FO" sz="1200" baseline="0" dirty="0" smtClean="0">
              <a:latin typeface="Arial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F0BFA-A276-48A6-ACF3-99CC98FA6403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o-FO" sz="1200" b="1" dirty="0" smtClean="0">
                <a:latin typeface="Arial" charset="0"/>
              </a:rPr>
              <a:t>Á myndini: </a:t>
            </a:r>
          </a:p>
          <a:p>
            <a:pPr eaLnBrk="1" hangingPunct="1"/>
            <a:r>
              <a:rPr lang="fo-FO" sz="1200" b="1" dirty="0" err="1" smtClean="0">
                <a:latin typeface="Arial" charset="0"/>
              </a:rPr>
              <a:t>Sukurnøgdin</a:t>
            </a:r>
            <a:r>
              <a:rPr lang="fo-FO" sz="1200" b="1" dirty="0" smtClean="0">
                <a:latin typeface="Arial" charset="0"/>
              </a:rPr>
              <a:t> í ymiskum vørum:</a:t>
            </a:r>
          </a:p>
          <a:p>
            <a:pPr eaLnBrk="1" hangingPunct="1"/>
            <a:endParaRPr lang="fo-FO" sz="1200" b="1" dirty="0" smtClean="0">
              <a:latin typeface="Arial" charset="0"/>
            </a:endParaRPr>
          </a:p>
          <a:p>
            <a:pPr eaLnBrk="1" hangingPunct="1"/>
            <a:r>
              <a:rPr lang="fo-FO" sz="1200" b="1" dirty="0" smtClean="0">
                <a:latin typeface="Arial" charset="0"/>
              </a:rPr>
              <a:t>Vøra		Nøgd		                    Sukurmolar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Sodavatn		½ litur			25</a:t>
            </a:r>
          </a:p>
          <a:p>
            <a:pPr eaLnBrk="1" hangingPunct="1"/>
            <a:r>
              <a:rPr lang="fo-FO" sz="1200" dirty="0" err="1" smtClean="0">
                <a:latin typeface="Arial" charset="0"/>
              </a:rPr>
              <a:t>Gummibomm</a:t>
            </a:r>
            <a:r>
              <a:rPr lang="fo-FO" sz="1200" dirty="0" smtClean="0">
                <a:latin typeface="Arial" charset="0"/>
              </a:rPr>
              <a:t>		85 gramm (ein posi)		16½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Sjokoláta       	50 gramm		                    12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Kaka		2 dl			4½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Flødabollar3 stk.	50 gramm		                   15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Keks 4 stk. 		56 gramm			5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Køka		50 gramm			7</a:t>
            </a:r>
          </a:p>
          <a:p>
            <a:pPr eaLnBrk="1" hangingPunct="1"/>
            <a:endParaRPr lang="fo-FO" sz="1200" dirty="0" smtClean="0">
              <a:latin typeface="Arial" charset="0"/>
            </a:endParaRP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F0BFA-A276-48A6-ACF3-99CC98FA6403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fo-FO" sz="1200" b="1" dirty="0" smtClean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So nógvum tómum kalorium er pláss fyri hjá børnum í aldrinum 7-10 ár</a:t>
            </a:r>
            <a:r>
              <a:rPr lang="fo-FO" sz="1200" dirty="0" smtClean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 </a:t>
            </a:r>
            <a:endParaRPr lang="fo-FO" sz="1200" b="1" dirty="0" smtClean="0">
              <a:latin typeface="Arial" charset="0"/>
            </a:endParaRPr>
          </a:p>
          <a:p>
            <a:pPr eaLnBrk="1" hangingPunct="1"/>
            <a:endParaRPr lang="fo-FO" sz="1200" dirty="0" smtClean="0">
              <a:latin typeface="Arial" charset="0"/>
            </a:endParaRPr>
          </a:p>
          <a:p>
            <a:pPr eaLnBrk="1" hangingPunct="1"/>
            <a:r>
              <a:rPr lang="fo-FO" sz="1200" b="1" dirty="0" smtClean="0">
                <a:latin typeface="Arial" charset="0"/>
              </a:rPr>
              <a:t>Pláss fyri tómum kalorium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Danska “</a:t>
            </a:r>
            <a:r>
              <a:rPr lang="fo-FO" sz="1200" dirty="0" err="1" smtClean="0">
                <a:latin typeface="Arial" charset="0"/>
              </a:rPr>
              <a:t>Fødevareinstituttet</a:t>
            </a:r>
            <a:r>
              <a:rPr lang="fo-FO" sz="1200" dirty="0" smtClean="0">
                <a:latin typeface="Arial" charset="0"/>
              </a:rPr>
              <a:t>” hevur roknað út, hvussu nógv pláss er til tómar kaloriur úr vørum sum góðgæti, sodavatni, køkum, alkoholi og so framvegis. Útrokningin vísir hvussu nógv tað í mesta lagi er pláss fyri av tómum kalorium, tá tørvurin fyri føðsluevnum er nøktaður við heilsugóðum mati - og barnið annars rørir seg í minsta lagi 60 min.</a:t>
            </a:r>
            <a:r>
              <a:rPr lang="fo-FO" sz="1200" baseline="0" dirty="0" smtClean="0">
                <a:latin typeface="Arial" charset="0"/>
              </a:rPr>
              <a:t> hvønn dag</a:t>
            </a:r>
            <a:r>
              <a:rPr lang="fo-FO" sz="1200" dirty="0" smtClean="0">
                <a:latin typeface="Arial" charset="0"/>
              </a:rPr>
              <a:t>. </a:t>
            </a:r>
          </a:p>
          <a:p>
            <a:pPr eaLnBrk="1" hangingPunct="1"/>
            <a:endParaRPr lang="fo-FO" sz="1200" dirty="0" smtClean="0">
              <a:latin typeface="Arial" charset="0"/>
            </a:endParaRPr>
          </a:p>
          <a:p>
            <a:pPr eaLnBrk="1" hangingPunct="1"/>
            <a:r>
              <a:rPr lang="fo-FO" sz="1200" baseline="0" dirty="0" smtClean="0">
                <a:latin typeface="Arial" charset="0"/>
              </a:rPr>
              <a:t>Mat- og drykkjuvørur, sum í høvuðsheitum innihalda tómar kaloriur, eitt nú fiti og sukur innihalda sum oftast nærum ongar vitaminir og mineral. </a:t>
            </a:r>
            <a:endParaRPr lang="fo-FO" sz="1200" dirty="0" smtClean="0">
              <a:latin typeface="Arial" charset="0"/>
            </a:endParaRPr>
          </a:p>
          <a:p>
            <a:pPr eaLnBrk="1" hangingPunct="1"/>
            <a:endParaRPr lang="fo-FO" sz="1200" b="1" dirty="0" smtClean="0">
              <a:latin typeface="Arial" charset="0"/>
            </a:endParaRPr>
          </a:p>
          <a:p>
            <a:pPr eaLnBrk="1" hangingPunct="1"/>
            <a:r>
              <a:rPr lang="fo-FO" sz="1200" b="1" dirty="0" smtClean="0">
                <a:latin typeface="Arial" charset="0"/>
              </a:rPr>
              <a:t>Á</a:t>
            </a:r>
            <a:r>
              <a:rPr lang="fo-FO" sz="1200" b="1" baseline="0" dirty="0" smtClean="0">
                <a:latin typeface="Arial" charset="0"/>
              </a:rPr>
              <a:t> myndini</a:t>
            </a:r>
            <a:r>
              <a:rPr lang="fo-FO" sz="1200" b="1" dirty="0" smtClean="0">
                <a:latin typeface="Arial" charset="0"/>
              </a:rPr>
              <a:t>: </a:t>
            </a:r>
            <a:r>
              <a:rPr lang="fo-FO" sz="1200" dirty="0" smtClean="0">
                <a:latin typeface="Arial" charset="0"/>
              </a:rPr>
              <a:t>Eitt dømi um,</a:t>
            </a:r>
            <a:r>
              <a:rPr lang="fo-FO" sz="1200" baseline="0" dirty="0" smtClean="0">
                <a:latin typeface="Arial" charset="0"/>
              </a:rPr>
              <a:t> hvussu nógv pláss er til tómar kaloriur í </a:t>
            </a:r>
            <a:r>
              <a:rPr lang="fo-FO" sz="1200" u="sng" baseline="0" dirty="0" smtClean="0">
                <a:latin typeface="Arial" charset="0"/>
              </a:rPr>
              <a:t>eina viku </a:t>
            </a:r>
            <a:r>
              <a:rPr lang="fo-FO" sz="1200" u="none" baseline="0" dirty="0" smtClean="0">
                <a:latin typeface="Arial" charset="0"/>
              </a:rPr>
              <a:t>hjá børnum sum eru </a:t>
            </a:r>
            <a:r>
              <a:rPr lang="fo-FO" sz="1200" dirty="0" smtClean="0">
                <a:latin typeface="Arial" charset="0"/>
              </a:rPr>
              <a:t>7-10 ár. Hetta er, um kosturin annars fylgir kostráðunum</a:t>
            </a:r>
            <a:r>
              <a:rPr lang="fo-FO" sz="1200" baseline="0" dirty="0" smtClean="0">
                <a:latin typeface="Arial" charset="0"/>
              </a:rPr>
              <a:t> og harímillum tilmælið um at røra seg í minsta lagið 60 minuttir dagliga.</a:t>
            </a:r>
            <a:endParaRPr lang="fo-FO" sz="1200" dirty="0" smtClean="0">
              <a:latin typeface="Arial" charset="0"/>
            </a:endParaRPr>
          </a:p>
          <a:p>
            <a:pPr eaLnBrk="1" hangingPunct="1"/>
            <a:endParaRPr lang="fo-FO" sz="1200" dirty="0" smtClean="0">
              <a:latin typeface="Arial" charset="0"/>
            </a:endParaRPr>
          </a:p>
          <a:p>
            <a:pPr eaLnBrk="1" hangingPunct="1"/>
            <a:r>
              <a:rPr lang="fo-FO" sz="1200" b="1" dirty="0" smtClean="0">
                <a:latin typeface="Arial" charset="0"/>
              </a:rPr>
              <a:t>Vøra		Nøgd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Sodavatn		½ litur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Blandað</a:t>
            </a:r>
            <a:r>
              <a:rPr lang="fo-FO" sz="1200" baseline="0" dirty="0" smtClean="0">
                <a:latin typeface="Arial" charset="0"/>
              </a:rPr>
              <a:t> bomm</a:t>
            </a:r>
            <a:r>
              <a:rPr lang="fo-FO" sz="1200" dirty="0" smtClean="0">
                <a:latin typeface="Arial" charset="0"/>
              </a:rPr>
              <a:t>	45 gramm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Sjokoláta		25 gramm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Ísur		80 gramm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Poppkorn		20 gramm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Køka		40 gramm</a:t>
            </a:r>
          </a:p>
          <a:p>
            <a:pPr eaLnBrk="1" hangingPunct="1"/>
            <a:r>
              <a:rPr lang="fo-FO" sz="1200" b="1" dirty="0" smtClean="0">
                <a:latin typeface="Arial" charset="0"/>
              </a:rPr>
              <a:t>I alt		4.200 </a:t>
            </a:r>
            <a:r>
              <a:rPr lang="fo-FO" sz="1200" b="1" dirty="0" err="1" smtClean="0">
                <a:latin typeface="Arial" charset="0"/>
              </a:rPr>
              <a:t>kJ</a:t>
            </a:r>
            <a:r>
              <a:rPr lang="fo-FO" sz="1200" b="1" dirty="0" smtClean="0">
                <a:latin typeface="Arial" charset="0"/>
              </a:rPr>
              <a:t> um vikuna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F0BFA-A276-48A6-ACF3-99CC98FA6403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o-FO" sz="1200" b="1" dirty="0" smtClean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So nógv av tómum kalorium er pláss fyri hjá børnum í aldrinum 11-15 ár</a:t>
            </a:r>
            <a:r>
              <a:rPr lang="fo-FO" sz="1200" dirty="0" smtClean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o-FO" sz="1200" b="1" dirty="0" smtClean="0">
              <a:latin typeface="Arial" charset="0"/>
            </a:endParaRPr>
          </a:p>
          <a:p>
            <a:pPr eaLnBrk="1" hangingPunct="1"/>
            <a:r>
              <a:rPr lang="fo-FO" sz="1200" b="1" dirty="0" smtClean="0">
                <a:latin typeface="Arial" charset="0"/>
              </a:rPr>
              <a:t>Pláss fyri tómum kalorium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Danska “</a:t>
            </a:r>
            <a:r>
              <a:rPr lang="fo-FO" sz="1200" dirty="0" err="1" smtClean="0">
                <a:latin typeface="Arial" charset="0"/>
              </a:rPr>
              <a:t>Fødevareinstituttet</a:t>
            </a:r>
            <a:r>
              <a:rPr lang="fo-FO" sz="1200" dirty="0" smtClean="0">
                <a:latin typeface="Arial" charset="0"/>
              </a:rPr>
              <a:t>” hevur roknað út, hvussu nógv  pláss er til tómar kaloriur úr vørum sum góðgæti, sodavatni, køkum, alkoholi og so framvegis. Útrokningin vísir, hvussu nógv tað í mesta lagi er pláss fyri av tómum kalorium, tá tørvurin fyri føðsluevnum er nøktaður við </a:t>
            </a:r>
            <a:r>
              <a:rPr lang="fo-FO" sz="1200" dirty="0" err="1" smtClean="0">
                <a:latin typeface="Arial" charset="0"/>
              </a:rPr>
              <a:t>heilsugóðum</a:t>
            </a:r>
            <a:r>
              <a:rPr lang="fo-FO" sz="1200" dirty="0" smtClean="0">
                <a:latin typeface="Arial" charset="0"/>
              </a:rPr>
              <a:t> mati - og barnið annars rørir seg í minsta lagi 60 min.</a:t>
            </a:r>
            <a:r>
              <a:rPr lang="fo-FO" sz="1200" baseline="0" dirty="0" smtClean="0">
                <a:latin typeface="Arial" charset="0"/>
              </a:rPr>
              <a:t> hvønn dag</a:t>
            </a:r>
            <a:r>
              <a:rPr lang="fo-FO" sz="1200" dirty="0" smtClean="0">
                <a:latin typeface="Arial" charset="0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o-FO" sz="1200" baseline="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o-FO" sz="1200" baseline="0" dirty="0" smtClean="0">
                <a:latin typeface="Arial" charset="0"/>
              </a:rPr>
              <a:t>Mat- og drykkjuvørur, sum í høvuðsheitum innihalda tómar kaloriur, sum fiti og sukur innihalda oftast nærum ongar vitaminir og mineral. </a:t>
            </a:r>
            <a:endParaRPr lang="fo-FO" sz="1200" dirty="0" smtClean="0">
              <a:latin typeface="Arial" charset="0"/>
            </a:endParaRPr>
          </a:p>
          <a:p>
            <a:pPr eaLnBrk="1" hangingPunct="1"/>
            <a:endParaRPr lang="fo-FO" sz="1200" b="1" noProof="0" dirty="0" smtClean="0">
              <a:latin typeface="Arial" charset="0"/>
            </a:endParaRPr>
          </a:p>
          <a:p>
            <a:pPr eaLnBrk="1" hangingPunct="1"/>
            <a:r>
              <a:rPr lang="fo-FO" sz="1200" b="1" dirty="0" smtClean="0">
                <a:latin typeface="Arial" charset="0"/>
              </a:rPr>
              <a:t>Á</a:t>
            </a:r>
            <a:r>
              <a:rPr lang="fo-FO" sz="1200" b="1" baseline="0" dirty="0" smtClean="0">
                <a:latin typeface="Arial" charset="0"/>
              </a:rPr>
              <a:t> myndini</a:t>
            </a:r>
            <a:r>
              <a:rPr lang="fo-FO" sz="1200" b="1" dirty="0" smtClean="0">
                <a:latin typeface="Arial" charset="0"/>
              </a:rPr>
              <a:t>: </a:t>
            </a:r>
            <a:r>
              <a:rPr lang="fo-FO" sz="1200" dirty="0" smtClean="0">
                <a:latin typeface="Arial" charset="0"/>
              </a:rPr>
              <a:t>Eitt dømi uppá,</a:t>
            </a:r>
            <a:r>
              <a:rPr lang="fo-FO" sz="1200" baseline="0" dirty="0" smtClean="0">
                <a:latin typeface="Arial" charset="0"/>
              </a:rPr>
              <a:t> hvussu nógv pláss er til tómar kaloriur í </a:t>
            </a:r>
            <a:r>
              <a:rPr lang="fo-FO" sz="1200" u="sng" baseline="0" dirty="0" smtClean="0">
                <a:latin typeface="Arial" charset="0"/>
              </a:rPr>
              <a:t>eina viku </a:t>
            </a:r>
            <a:r>
              <a:rPr lang="fo-FO" sz="1200" u="none" baseline="0" dirty="0" smtClean="0">
                <a:latin typeface="Arial" charset="0"/>
              </a:rPr>
              <a:t>hjá børnum sum eru 11</a:t>
            </a:r>
            <a:r>
              <a:rPr lang="fo-FO" sz="1200" dirty="0" smtClean="0">
                <a:latin typeface="Arial" charset="0"/>
              </a:rPr>
              <a:t>-15 ár. Hetta er, um kosturin annars fylgir kostráðunum</a:t>
            </a:r>
            <a:r>
              <a:rPr lang="fo-FO" sz="1200" baseline="0" dirty="0" smtClean="0">
                <a:latin typeface="Arial" charset="0"/>
              </a:rPr>
              <a:t> og harímillum tilmælið um at røra seg í minsta lagi 60 minuttir dagliga.</a:t>
            </a:r>
            <a:endParaRPr lang="fo-FO" sz="1200" dirty="0" smtClean="0">
              <a:latin typeface="Arial" charset="0"/>
            </a:endParaRPr>
          </a:p>
          <a:p>
            <a:pPr eaLnBrk="1" hangingPunct="1"/>
            <a:endParaRPr lang="fo-FO" sz="1200" noProof="0" dirty="0" smtClean="0">
              <a:latin typeface="Arial" charset="0"/>
            </a:endParaRPr>
          </a:p>
          <a:p>
            <a:pPr eaLnBrk="1" hangingPunct="1"/>
            <a:r>
              <a:rPr lang="fo-FO" sz="1200" b="1" noProof="0" dirty="0" smtClean="0">
                <a:latin typeface="Arial" charset="0"/>
              </a:rPr>
              <a:t>Vøra		Nøgd</a:t>
            </a:r>
          </a:p>
          <a:p>
            <a:pPr eaLnBrk="1" hangingPunct="1"/>
            <a:r>
              <a:rPr lang="fo-FO" sz="1200" noProof="0" dirty="0" smtClean="0">
                <a:latin typeface="Arial" charset="0"/>
              </a:rPr>
              <a:t>Sodavatn		½ litur</a:t>
            </a:r>
          </a:p>
          <a:p>
            <a:pPr eaLnBrk="1" hangingPunct="1"/>
            <a:r>
              <a:rPr lang="fo-FO" sz="1200" noProof="0" dirty="0" smtClean="0">
                <a:latin typeface="Arial" charset="0"/>
              </a:rPr>
              <a:t>Blandað</a:t>
            </a:r>
            <a:r>
              <a:rPr lang="fo-FO" sz="1200" baseline="0" noProof="0" dirty="0" smtClean="0">
                <a:latin typeface="Arial" charset="0"/>
              </a:rPr>
              <a:t> bomm</a:t>
            </a:r>
            <a:r>
              <a:rPr lang="fo-FO" sz="1200" noProof="0" dirty="0" smtClean="0">
                <a:latin typeface="Arial" charset="0"/>
              </a:rPr>
              <a:t>	75 gramm</a:t>
            </a:r>
          </a:p>
          <a:p>
            <a:pPr eaLnBrk="1" hangingPunct="1"/>
            <a:r>
              <a:rPr lang="fo-FO" sz="1200" dirty="0" smtClean="0">
                <a:latin typeface="Arial" charset="0"/>
              </a:rPr>
              <a:t>Sjokoláta</a:t>
            </a:r>
            <a:r>
              <a:rPr lang="fo-FO" sz="1200" noProof="0" dirty="0" smtClean="0">
                <a:latin typeface="Arial" charset="0"/>
              </a:rPr>
              <a:t>		35 gramm</a:t>
            </a:r>
          </a:p>
          <a:p>
            <a:pPr eaLnBrk="1" hangingPunct="1"/>
            <a:r>
              <a:rPr lang="fo-FO" sz="1200" noProof="0" dirty="0" smtClean="0">
                <a:latin typeface="Arial" charset="0"/>
              </a:rPr>
              <a:t>Ísur		80 gramm</a:t>
            </a:r>
          </a:p>
          <a:p>
            <a:pPr eaLnBrk="1" hangingPunct="1"/>
            <a:r>
              <a:rPr lang="fo-FO" sz="1200" noProof="0" dirty="0" smtClean="0">
                <a:latin typeface="Arial" charset="0"/>
              </a:rPr>
              <a:t>Poppkorn		20 gramm</a:t>
            </a:r>
          </a:p>
          <a:p>
            <a:pPr eaLnBrk="1" hangingPunct="1"/>
            <a:r>
              <a:rPr lang="fo-FO" sz="1200" noProof="0" dirty="0" smtClean="0">
                <a:latin typeface="Arial" charset="0"/>
              </a:rPr>
              <a:t>Køka 		50 gramm</a:t>
            </a:r>
          </a:p>
          <a:p>
            <a:pPr eaLnBrk="1" hangingPunct="1"/>
            <a:r>
              <a:rPr lang="fo-FO" sz="1200" b="1" noProof="0" dirty="0" smtClean="0">
                <a:latin typeface="Arial" charset="0"/>
              </a:rPr>
              <a:t>Í alt		4.900 </a:t>
            </a:r>
            <a:r>
              <a:rPr lang="fo-FO" sz="1200" b="1" noProof="0" dirty="0" err="1" smtClean="0">
                <a:latin typeface="Arial" charset="0"/>
              </a:rPr>
              <a:t>kJ</a:t>
            </a:r>
            <a:r>
              <a:rPr lang="fo-FO" sz="1200" b="1" noProof="0" dirty="0" smtClean="0">
                <a:latin typeface="Arial" charset="0"/>
              </a:rPr>
              <a:t> um vikuna</a:t>
            </a:r>
          </a:p>
          <a:p>
            <a:pPr eaLnBrk="1" hangingPunct="1"/>
            <a:endParaRPr lang="fo-FO" sz="1200" b="1" noProof="0" dirty="0" smtClean="0">
              <a:latin typeface="Arial" charset="0"/>
            </a:endParaRPr>
          </a:p>
          <a:p>
            <a:pPr eaLnBrk="1" hangingPunct="1"/>
            <a:endParaRPr lang="da-DK" sz="1200" b="1" dirty="0" smtClean="0">
              <a:latin typeface="Arial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F0BFA-A276-48A6-ACF3-99CC98FA6403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o-FO" dirty="0" smtClean="0"/>
              <a:t>Kjak....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F0BFA-A276-48A6-ACF3-99CC98FA6403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7" name="U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30" name="Pladsholder til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15-08-2011</a:t>
            </a:fld>
            <a:endParaRPr lang="da-DK"/>
          </a:p>
        </p:txBody>
      </p:sp>
      <p:sp>
        <p:nvSpPr>
          <p:cNvPr id="19" name="Pladsholder til sidefod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Pladsholder til dias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15-08-2011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15-08-2011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15-08-2011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15-08-2011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15-08-2011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15-08-2011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15-08-2011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15-08-2011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15-08-2011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enkelt afklippet og afrundet hjørn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vinklet trekan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0B2-5AA7-436F-8FB5-2F6D44F7D1A8}" type="datetimeFigureOut">
              <a:rPr lang="da-DK" smtClean="0"/>
              <a:pPr/>
              <a:t>15-08-2011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10" name="Kombinationstegnin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Kombinationstegnin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mbinationstegnin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Kombinationstegnin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dsholder til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0" name="Pladsholder til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28E0B2-5AA7-436F-8FB5-2F6D44F7D1A8}" type="datetimeFigureOut">
              <a:rPr lang="da-DK" smtClean="0"/>
              <a:pPr/>
              <a:t>15-08-2011</a:t>
            </a:fld>
            <a:endParaRPr lang="da-DK"/>
          </a:p>
        </p:txBody>
      </p:sp>
      <p:sp>
        <p:nvSpPr>
          <p:cNvPr id="22" name="Pladsholder til sidefod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8FA144-85F2-4E8F-A0C9-3A9FD4A5626D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2" name="Grup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Kombinationstegnin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Kombinationstegnin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endParaRPr lang="da-DK" dirty="0" smtClean="0"/>
          </a:p>
          <a:p>
            <a:pPr lvl="0">
              <a:buNone/>
            </a:pPr>
            <a:endParaRPr lang="da-DK" sz="3200" dirty="0" smtClean="0"/>
          </a:p>
          <a:p>
            <a:pPr lvl="0">
              <a:buNone/>
            </a:pPr>
            <a:r>
              <a:rPr lang="fo-FO" sz="3200" dirty="0" smtClean="0"/>
              <a:t> Minka um sukrið</a:t>
            </a:r>
          </a:p>
          <a:p>
            <a:pPr lvl="0">
              <a:buNone/>
            </a:pPr>
            <a:r>
              <a:rPr lang="fo-FO" sz="3200" dirty="0" smtClean="0"/>
              <a:t> - serliga úr sodavatni, góðgæti og køkum</a:t>
            </a:r>
            <a:endParaRPr lang="da-DK" sz="3200" dirty="0"/>
          </a:p>
        </p:txBody>
      </p:sp>
      <p:pic>
        <p:nvPicPr>
          <p:cNvPr id="4" name="Billede 3"/>
          <p:cNvPicPr/>
          <p:nvPr/>
        </p:nvPicPr>
        <p:blipFill>
          <a:blip r:embed="rId3" cstate="print"/>
          <a:srcRect l="31260" t="24367" r="33904" b="16399"/>
          <a:stretch>
            <a:fillRect/>
          </a:stretch>
        </p:blipFill>
        <p:spPr bwMode="auto">
          <a:xfrm>
            <a:off x="4788024" y="1772816"/>
            <a:ext cx="41044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6606" y="6425952"/>
            <a:ext cx="188739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err="1" smtClean="0">
                <a:solidFill>
                  <a:schemeClr val="accent5">
                    <a:lumMod val="50000"/>
                  </a:schemeClr>
                </a:solidFill>
              </a:rPr>
              <a:t>Lyklaholsmerkið</a:t>
            </a:r>
            <a:endParaRPr lang="da-DK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Billede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780928"/>
            <a:ext cx="2634208" cy="263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o-FO" sz="3600" b="1" dirty="0" smtClean="0">
                <a:cs typeface="Times New Roman" pitchFamily="18" charset="0"/>
              </a:rPr>
              <a:t/>
            </a:r>
            <a:br>
              <a:rPr lang="fo-FO" sz="3600" b="1" dirty="0" smtClean="0">
                <a:cs typeface="Times New Roman" pitchFamily="18" charset="0"/>
              </a:rPr>
            </a:br>
            <a:r>
              <a:rPr lang="fo-FO" sz="3600" b="1" dirty="0" smtClean="0">
                <a:cs typeface="Times New Roman" pitchFamily="18" charset="0"/>
              </a:rPr>
              <a:t/>
            </a:r>
            <a:br>
              <a:rPr lang="fo-FO" sz="3600" b="1" dirty="0" smtClean="0">
                <a:cs typeface="Times New Roman" pitchFamily="18" charset="0"/>
              </a:rPr>
            </a:br>
            <a:r>
              <a:rPr lang="fo-FO" sz="3600" b="1" dirty="0" smtClean="0">
                <a:cs typeface="Times New Roman" pitchFamily="18" charset="0"/>
              </a:rPr>
              <a:t/>
            </a:r>
            <a:br>
              <a:rPr lang="fo-FO" sz="3600" b="1" dirty="0" smtClean="0">
                <a:cs typeface="Times New Roman" pitchFamily="18" charset="0"/>
              </a:rPr>
            </a:br>
            <a:r>
              <a:rPr lang="fo-FO" sz="3600" b="1" dirty="0" smtClean="0">
                <a:cs typeface="Times New Roman" pitchFamily="18" charset="0"/>
              </a:rPr>
              <a:t/>
            </a:r>
            <a:br>
              <a:rPr lang="fo-FO" sz="3600" b="1" dirty="0" smtClean="0">
                <a:cs typeface="Times New Roman" pitchFamily="18" charset="0"/>
              </a:rPr>
            </a:br>
            <a:r>
              <a:rPr lang="fo-FO" sz="3600" b="1" dirty="0" smtClean="0">
                <a:cs typeface="Times New Roman" pitchFamily="18" charset="0"/>
              </a:rPr>
              <a:t/>
            </a:r>
            <a:br>
              <a:rPr lang="fo-FO" sz="3600" b="1" dirty="0" smtClean="0">
                <a:cs typeface="Times New Roman" pitchFamily="18" charset="0"/>
              </a:rPr>
            </a:br>
            <a:r>
              <a:rPr lang="fo-FO" sz="3600" b="1" dirty="0" smtClean="0">
                <a:cs typeface="Times New Roman" pitchFamily="18" charset="0"/>
              </a:rPr>
              <a:t/>
            </a:r>
            <a:br>
              <a:rPr lang="fo-FO" sz="3600" b="1" dirty="0" smtClean="0">
                <a:cs typeface="Times New Roman" pitchFamily="18" charset="0"/>
              </a:rPr>
            </a:br>
            <a:r>
              <a:rPr lang="fo-FO" sz="3600" b="1" dirty="0" smtClean="0">
                <a:cs typeface="Times New Roman" pitchFamily="18" charset="0"/>
              </a:rPr>
              <a:t/>
            </a:r>
            <a:br>
              <a:rPr lang="fo-FO" sz="3600" b="1" dirty="0" smtClean="0">
                <a:cs typeface="Times New Roman" pitchFamily="18" charset="0"/>
              </a:rPr>
            </a:br>
            <a:r>
              <a:rPr lang="fo-FO" sz="3600" b="1" dirty="0" smtClean="0">
                <a:cs typeface="Times New Roman" pitchFamily="18" charset="0"/>
              </a:rPr>
              <a:t/>
            </a:r>
            <a:br>
              <a:rPr lang="fo-FO" sz="3600" b="1" dirty="0" smtClean="0">
                <a:cs typeface="Times New Roman" pitchFamily="18" charset="0"/>
              </a:rPr>
            </a:br>
            <a:r>
              <a:rPr lang="fo-FO" sz="3600" b="1" dirty="0" smtClean="0">
                <a:cs typeface="Times New Roman" pitchFamily="18" charset="0"/>
              </a:rPr>
              <a:t/>
            </a:r>
            <a:br>
              <a:rPr lang="fo-FO" sz="3600" b="1" dirty="0" smtClean="0">
                <a:cs typeface="Times New Roman" pitchFamily="18" charset="0"/>
              </a:rPr>
            </a:br>
            <a:r>
              <a:rPr lang="fo-FO" sz="3600" b="1" dirty="0" smtClean="0">
                <a:cs typeface="Times New Roman" pitchFamily="18" charset="0"/>
              </a:rPr>
              <a:t/>
            </a:r>
            <a:br>
              <a:rPr lang="fo-FO" sz="3600" b="1" dirty="0" smtClean="0">
                <a:cs typeface="Times New Roman" pitchFamily="18" charset="0"/>
              </a:rPr>
            </a:br>
            <a:r>
              <a:rPr lang="fo-FO" sz="3600" b="1" dirty="0" smtClean="0">
                <a:cs typeface="Times New Roman" pitchFamily="18" charset="0"/>
              </a:rPr>
              <a:t> </a:t>
            </a:r>
            <a:br>
              <a:rPr lang="fo-FO" sz="3600" b="1" dirty="0" smtClean="0">
                <a:cs typeface="Times New Roman" pitchFamily="18" charset="0"/>
              </a:rPr>
            </a:br>
            <a:r>
              <a:rPr lang="fo-FO" sz="3600" b="1" dirty="0" smtClean="0">
                <a:cs typeface="Times New Roman" pitchFamily="18" charset="0"/>
              </a:rPr>
              <a:t/>
            </a:r>
            <a:br>
              <a:rPr lang="fo-FO" sz="3600" b="1" dirty="0" smtClean="0">
                <a:cs typeface="Times New Roman" pitchFamily="18" charset="0"/>
              </a:rPr>
            </a:br>
            <a:r>
              <a:rPr lang="fo-FO" sz="3600" b="1" dirty="0" smtClean="0">
                <a:cs typeface="Times New Roman" pitchFamily="18" charset="0"/>
              </a:rPr>
              <a:t/>
            </a:r>
            <a:br>
              <a:rPr lang="fo-FO" sz="3600" b="1" dirty="0" smtClean="0">
                <a:cs typeface="Times New Roman" pitchFamily="18" charset="0"/>
              </a:rPr>
            </a:br>
            <a:r>
              <a:rPr lang="fo-FO" sz="3600" b="1" dirty="0" smtClean="0">
                <a:cs typeface="Times New Roman" pitchFamily="18" charset="0"/>
              </a:rPr>
              <a:t/>
            </a:r>
            <a:br>
              <a:rPr lang="fo-FO" sz="3600" b="1" dirty="0" smtClean="0">
                <a:cs typeface="Times New Roman" pitchFamily="18" charset="0"/>
              </a:rPr>
            </a:br>
            <a:r>
              <a:rPr lang="fo-FO" sz="3600" b="1" dirty="0" smtClean="0">
                <a:cs typeface="Times New Roman" pitchFamily="18" charset="0"/>
              </a:rPr>
              <a:t/>
            </a:r>
            <a:br>
              <a:rPr lang="fo-FO" sz="3600" b="1" dirty="0" smtClean="0">
                <a:cs typeface="Times New Roman" pitchFamily="18" charset="0"/>
              </a:rPr>
            </a:br>
            <a:r>
              <a:rPr lang="fo-FO" sz="3600" b="1" dirty="0" smtClean="0">
                <a:cs typeface="Times New Roman" pitchFamily="18" charset="0"/>
              </a:rPr>
              <a:t/>
            </a:r>
            <a:br>
              <a:rPr lang="fo-FO" sz="3600" b="1" dirty="0" smtClean="0">
                <a:cs typeface="Times New Roman" pitchFamily="18" charset="0"/>
              </a:rPr>
            </a:br>
            <a:r>
              <a:rPr lang="fo-FO" sz="3600" b="1" dirty="0" smtClean="0">
                <a:cs typeface="Times New Roman" pitchFamily="18" charset="0"/>
              </a:rPr>
              <a:t/>
            </a:r>
            <a:br>
              <a:rPr lang="fo-FO" sz="3600" b="1" dirty="0" smtClean="0">
                <a:cs typeface="Times New Roman" pitchFamily="18" charset="0"/>
              </a:rPr>
            </a:br>
            <a:r>
              <a:rPr lang="fo-FO" sz="3600" b="1" dirty="0" smtClean="0">
                <a:cs typeface="Times New Roman" pitchFamily="18" charset="0"/>
              </a:rPr>
              <a:t/>
            </a:r>
            <a:br>
              <a:rPr lang="fo-FO" sz="3600" b="1" dirty="0" smtClean="0">
                <a:cs typeface="Times New Roman" pitchFamily="18" charset="0"/>
              </a:rPr>
            </a:br>
            <a:r>
              <a:rPr lang="fo-FO" sz="3600" b="1" dirty="0" smtClean="0">
                <a:cs typeface="Times New Roman" pitchFamily="18" charset="0"/>
              </a:rPr>
              <a:t/>
            </a:r>
            <a:br>
              <a:rPr lang="fo-FO" sz="3600" b="1" dirty="0" smtClean="0">
                <a:cs typeface="Times New Roman" pitchFamily="18" charset="0"/>
              </a:rPr>
            </a:br>
            <a:r>
              <a:rPr lang="fo-FO" sz="3600" b="1" dirty="0" smtClean="0">
                <a:cs typeface="Times New Roman" pitchFamily="18" charset="0"/>
              </a:rPr>
              <a:t/>
            </a:r>
            <a:br>
              <a:rPr lang="fo-FO" sz="3600" b="1" dirty="0" smtClean="0">
                <a:cs typeface="Times New Roman" pitchFamily="18" charset="0"/>
              </a:rPr>
            </a:br>
            <a:r>
              <a:rPr lang="fo-FO" sz="3600" dirty="0" smtClean="0"/>
              <a:t/>
            </a:r>
            <a:br>
              <a:rPr lang="fo-FO" sz="3600" dirty="0" smtClean="0"/>
            </a:br>
            <a:r>
              <a:rPr lang="fo-FO" sz="3600" b="1" dirty="0" smtClean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/>
            </a:r>
            <a:br>
              <a:rPr lang="fo-FO" sz="3600" b="1" dirty="0" smtClean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</a:br>
            <a:endParaRPr lang="da-DK" sz="3600" dirty="0"/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2828925" y="5205413"/>
            <a:ext cx="1104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200" dirty="0"/>
              <a:t>1 </a:t>
            </a:r>
            <a:r>
              <a:rPr lang="da-DK" sz="1200" dirty="0" err="1"/>
              <a:t>nevi</a:t>
            </a:r>
            <a:r>
              <a:rPr lang="da-DK" sz="1200" dirty="0"/>
              <a:t> av </a:t>
            </a:r>
            <a:r>
              <a:rPr lang="da-DK" sz="1200" dirty="0" err="1"/>
              <a:t>grønmeti</a:t>
            </a:r>
            <a:r>
              <a:rPr lang="da-DK" sz="1200" dirty="0"/>
              <a:t> = 100 g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87624" y="908720"/>
            <a:ext cx="64087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o-FO" sz="2400" b="1" dirty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Drekkið ikki sodavatn og etið ikki góðgæti og køku hvønn dag</a:t>
            </a:r>
          </a:p>
        </p:txBody>
      </p:sp>
      <p:pic>
        <p:nvPicPr>
          <p:cNvPr id="12" name="Picture 6" descr="4453b"/>
          <p:cNvPicPr>
            <a:picLocks noChangeAspect="1" noChangeArrowheads="1"/>
          </p:cNvPicPr>
          <p:nvPr/>
        </p:nvPicPr>
        <p:blipFill>
          <a:blip r:embed="rId3" cstate="print"/>
          <a:srcRect l="1645" t="18182"/>
          <a:stretch>
            <a:fillRect/>
          </a:stretch>
        </p:blipFill>
        <p:spPr bwMode="auto">
          <a:xfrm>
            <a:off x="899592" y="1844824"/>
            <a:ext cx="7503598" cy="468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o-FO" sz="2400" b="1" dirty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So nógv </a:t>
            </a:r>
            <a:r>
              <a:rPr lang="fo-FO" sz="2400" b="1" dirty="0" smtClean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sukur </a:t>
            </a:r>
            <a:r>
              <a:rPr lang="fo-FO" sz="2400" b="1" dirty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er i góðgæti, </a:t>
            </a:r>
            <a:r>
              <a:rPr lang="fo-FO" sz="2400" b="1" dirty="0" smtClean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sodavatni </a:t>
            </a:r>
            <a:r>
              <a:rPr lang="fo-FO" sz="2400" b="1" dirty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og køku</a:t>
            </a:r>
            <a:endParaRPr lang="fo-FO" sz="2400" dirty="0">
              <a:solidFill>
                <a:srgbClr val="CA4726"/>
              </a:solidFill>
              <a:latin typeface="Lucida Sans" pitchFamily="34" charset="0"/>
              <a:ea typeface="DotumChe" pitchFamily="49" charset="-127"/>
            </a:endParaRPr>
          </a:p>
        </p:txBody>
      </p:sp>
      <p:pic>
        <p:nvPicPr>
          <p:cNvPr id="5" name="Picture 6" descr="4453a"/>
          <p:cNvPicPr>
            <a:picLocks noChangeAspect="1" noChangeArrowheads="1"/>
          </p:cNvPicPr>
          <p:nvPr/>
        </p:nvPicPr>
        <p:blipFill>
          <a:blip r:embed="rId3" cstate="print"/>
          <a:srcRect l="1761" t="18271" r="3134"/>
          <a:stretch>
            <a:fillRect/>
          </a:stretch>
        </p:blipFill>
        <p:spPr bwMode="auto">
          <a:xfrm>
            <a:off x="931903" y="1772816"/>
            <a:ext cx="7456521" cy="48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o-FO" sz="2400" b="1" dirty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So </a:t>
            </a:r>
            <a:r>
              <a:rPr lang="fo-FO" sz="2400" b="1" dirty="0" smtClean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nógvum tómum kalorium </a:t>
            </a:r>
            <a:r>
              <a:rPr lang="fo-FO" sz="2400" b="1" dirty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er </a:t>
            </a:r>
            <a:r>
              <a:rPr lang="fo-FO" sz="2400" b="1" dirty="0" smtClean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pláss </a:t>
            </a:r>
            <a:r>
              <a:rPr lang="fo-FO" sz="2400" b="1" dirty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fyri hjá børnum í aldrinum 7-10 ár</a:t>
            </a:r>
            <a:r>
              <a:rPr lang="fo-FO" sz="2400" dirty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 </a:t>
            </a:r>
          </a:p>
        </p:txBody>
      </p:sp>
      <p:pic>
        <p:nvPicPr>
          <p:cNvPr id="5" name="Picture 6" descr="432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90" t="15871"/>
          <a:stretch>
            <a:fillRect/>
          </a:stretch>
        </p:blipFill>
        <p:spPr bwMode="auto">
          <a:xfrm>
            <a:off x="683568" y="1628800"/>
            <a:ext cx="7714768" cy="49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o-FO" sz="2400" b="1" dirty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So nógv av tómum kalorium er pláss fyri hjá børnum í aldrinum </a:t>
            </a:r>
            <a:r>
              <a:rPr lang="fo-FO" sz="2400" b="1" dirty="0" smtClean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11-15 </a:t>
            </a:r>
            <a:r>
              <a:rPr lang="fo-FO" sz="2400" b="1" dirty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ár</a:t>
            </a:r>
            <a:r>
              <a:rPr lang="fo-FO" sz="2400" dirty="0">
                <a:solidFill>
                  <a:srgbClr val="CA4726"/>
                </a:solidFill>
                <a:latin typeface="Lucida Sans" pitchFamily="34" charset="0"/>
                <a:ea typeface="DotumChe" pitchFamily="49" charset="-127"/>
              </a:rPr>
              <a:t> </a:t>
            </a:r>
          </a:p>
        </p:txBody>
      </p:sp>
      <p:pic>
        <p:nvPicPr>
          <p:cNvPr id="6" name="Picture 6" descr="4317"/>
          <p:cNvPicPr>
            <a:picLocks noChangeAspect="1" noChangeArrowheads="1"/>
          </p:cNvPicPr>
          <p:nvPr/>
        </p:nvPicPr>
        <p:blipFill>
          <a:blip r:embed="rId3" cstate="print"/>
          <a:srcRect l="8259" t="15340" r="4375" b="69"/>
          <a:stretch>
            <a:fillRect/>
          </a:stretch>
        </p:blipFill>
        <p:spPr bwMode="auto">
          <a:xfrm>
            <a:off x="1259632" y="1700808"/>
            <a:ext cx="6850157" cy="497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755576" y="1340768"/>
            <a:ext cx="7772400" cy="276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fo-FO" sz="2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Kjak– hvussu</a:t>
            </a:r>
            <a:r>
              <a:rPr kumimoji="0" lang="fo-FO" sz="2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nógv sukur</a:t>
            </a:r>
            <a:r>
              <a:rPr kumimoji="0" lang="fo-FO" sz="2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381000" marR="0" lvl="0" indent="-381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fo-FO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381000" marR="0" lvl="0" indent="-381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o-FO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Varð tú bilsin av,</a:t>
            </a:r>
            <a:r>
              <a:rPr kumimoji="0" lang="fo-FO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hvussu nógv sukur var í ymisku vørunum</a:t>
            </a:r>
            <a:r>
              <a:rPr kumimoji="0" lang="fo-FO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381000" marR="0" lvl="0" indent="-381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fo-FO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381000" marR="0" lvl="0" indent="-381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o-FO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Hvørjum gjørdist  tú mest bilsin av?</a:t>
            </a:r>
          </a:p>
          <a:p>
            <a:pPr marL="381000" marR="0" lvl="0" indent="-381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o-FO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381000" marR="0" lvl="0" indent="-381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o-FO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Visti tú</a:t>
            </a:r>
            <a:r>
              <a:rPr kumimoji="0" lang="fo-FO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hvussu nógv søtmeti tú í mesta lagi eigur at eta?</a:t>
            </a:r>
            <a:r>
              <a:rPr kumimoji="0" lang="fo-FO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1447800" y="4800600"/>
          <a:ext cx="2724150" cy="1600200"/>
        </p:xfrm>
        <a:graphic>
          <a:graphicData uri="http://schemas.openxmlformats.org/presentationml/2006/ole">
            <p:oleObj spid="_x0000_s1032" name="Photo Editor-billede" r:id="rId4" imgW="2723810" imgH="1600000" progId="">
              <p:embed/>
            </p:oleObj>
          </a:graphicData>
        </a:graphic>
      </p:graphicFrame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4927600" y="4800600"/>
          <a:ext cx="2397125" cy="1600200"/>
        </p:xfrm>
        <a:graphic>
          <a:graphicData uri="http://schemas.openxmlformats.org/presentationml/2006/ole">
            <p:oleObj spid="_x0000_s1033" name="Photo Editor-billede" r:id="rId5" imgW="2924583" imgH="1952898" progId="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løb">
  <a:themeElements>
    <a:clrScheme name="Forløb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rløb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rløb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811</Words>
  <Application>Microsoft Office PowerPoint</Application>
  <PresentationFormat>Skærmshow (4:3)</PresentationFormat>
  <Paragraphs>103</Paragraphs>
  <Slides>7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9" baseType="lpstr">
      <vt:lpstr>Forløb</vt:lpstr>
      <vt:lpstr>Photo Editor-billede</vt:lpstr>
      <vt:lpstr>Dias nummer 1</vt:lpstr>
      <vt:lpstr>Lyklaholsmerkið</vt:lpstr>
      <vt:lpstr>                       </vt:lpstr>
      <vt:lpstr>So nógv sukur er i góðgæti, sodavatni og køku</vt:lpstr>
      <vt:lpstr>So nógvum tómum kalorium er pláss fyri hjá børnum í aldrinum 7-10 ár </vt:lpstr>
      <vt:lpstr>So nógv av tómum kalorium er pláss fyri hjá børnum í aldrinum 11-15 ár </vt:lpstr>
      <vt:lpstr>Dias nummer 7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Your User Name</dc:creator>
  <cp:lastModifiedBy>ln60431</cp:lastModifiedBy>
  <cp:revision>42</cp:revision>
  <dcterms:created xsi:type="dcterms:W3CDTF">2011-05-25T12:40:25Z</dcterms:created>
  <dcterms:modified xsi:type="dcterms:W3CDTF">2011-08-15T13:46:43Z</dcterms:modified>
</cp:coreProperties>
</file>