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596" autoAdjust="0"/>
  </p:normalViewPr>
  <p:slideViewPr>
    <p:cSldViewPr>
      <p:cViewPr>
        <p:scale>
          <a:sx n="70" d="100"/>
          <a:sy n="70" d="100"/>
        </p:scale>
        <p:origin x="-51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C4C64-512A-433B-9BC5-42A031D8B589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F0BFA-A276-48A6-ACF3-99CC98FA64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10059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o-FO" sz="1200" dirty="0" smtClean="0">
                <a:latin typeface="Arial" charset="0"/>
              </a:rPr>
              <a:t>Í frukt og grønmeti eru nógvar týdningarmiklar vitaminir, </a:t>
            </a:r>
            <a:r>
              <a:rPr lang="fo-FO" sz="1200" dirty="0" err="1" smtClean="0">
                <a:latin typeface="Arial" charset="0"/>
              </a:rPr>
              <a:t>mineralir</a:t>
            </a:r>
            <a:r>
              <a:rPr lang="fo-FO" sz="1200" dirty="0" smtClean="0">
                <a:latin typeface="Arial" charset="0"/>
              </a:rPr>
              <a:t> og </a:t>
            </a:r>
            <a:r>
              <a:rPr lang="fo-FO" sz="1200" dirty="0" err="1" smtClean="0">
                <a:latin typeface="Arial" charset="0"/>
              </a:rPr>
              <a:t>trevjur</a:t>
            </a:r>
            <a:r>
              <a:rPr lang="fo-FO" sz="1200" dirty="0" smtClean="0">
                <a:latin typeface="Arial" charset="0"/>
              </a:rPr>
              <a:t>. Harumframt gera frukt og grønmeti, at maturin verður litfagur og gevur fjølbroyttan smakk. </a:t>
            </a:r>
          </a:p>
          <a:p>
            <a:pPr eaLnBrk="1" hangingPunct="1"/>
            <a:endParaRPr lang="fo-FO" sz="1200" b="1" dirty="0" smtClean="0">
              <a:latin typeface="Arial" charset="0"/>
            </a:endParaRPr>
          </a:p>
          <a:p>
            <a:pPr eaLnBrk="1" hangingPunct="1"/>
            <a:r>
              <a:rPr lang="fo-FO" sz="1200" b="1" dirty="0" smtClean="0">
                <a:latin typeface="Arial" charset="0"/>
              </a:rPr>
              <a:t>Fjølbroytni er týdningarmikil</a:t>
            </a:r>
          </a:p>
          <a:p>
            <a:pPr eaLnBrk="1" hangingPunct="1"/>
            <a:r>
              <a:rPr lang="fo-FO" sz="1200" dirty="0" smtClean="0">
                <a:latin typeface="Arial" charset="0"/>
              </a:rPr>
              <a:t>Í hvørjari frukt og hvørjum grønmeti eru ymiskar vitaminir, </a:t>
            </a:r>
            <a:r>
              <a:rPr lang="fo-FO" sz="1200" dirty="0" err="1" smtClean="0">
                <a:latin typeface="Arial" charset="0"/>
              </a:rPr>
              <a:t>mineralir</a:t>
            </a:r>
            <a:r>
              <a:rPr lang="fo-FO" sz="1200" dirty="0" smtClean="0">
                <a:latin typeface="Arial" charset="0"/>
              </a:rPr>
              <a:t> og onnur heilsugóð evni. Etið tí ymisk sløg.</a:t>
            </a:r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1</a:t>
            </a:fld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fo-FO" sz="1200" b="1" dirty="0" smtClean="0">
              <a:latin typeface="Arial" charset="0"/>
            </a:endParaRPr>
          </a:p>
          <a:p>
            <a:pPr eaLnBrk="1" hangingPunct="1"/>
            <a:r>
              <a:rPr lang="fo-FO" sz="1200" b="1" dirty="0" smtClean="0">
                <a:latin typeface="Arial" charset="0"/>
              </a:rPr>
              <a:t>Uppgáva 1:</a:t>
            </a:r>
          </a:p>
          <a:p>
            <a:pPr eaLnBrk="1" hangingPunct="1"/>
            <a:r>
              <a:rPr lang="fo-FO" sz="1200" dirty="0" smtClean="0">
                <a:latin typeface="Arial" charset="0"/>
              </a:rPr>
              <a:t>Lærarin tekur ymiskar fruktir og ymisk sløg av grønmeti við. Næmingarnir gera ein lista yvir tær ymisku fruktirnar og grønmeti, og hvussu nógv tær/tað vigar. Læt møguliga eisini næmingarnar brúka eitt myndatól og ger eina myndatalvu við myndunum. Skrivið vektina</a:t>
            </a:r>
            <a:r>
              <a:rPr lang="fo-FO" sz="1200" baseline="0" dirty="0" smtClean="0">
                <a:latin typeface="Arial" charset="0"/>
              </a:rPr>
              <a:t> og nøvnini á</a:t>
            </a:r>
            <a:r>
              <a:rPr lang="fo-FO" sz="1200" dirty="0" smtClean="0">
                <a:latin typeface="Arial" charset="0"/>
              </a:rPr>
              <a:t>.</a:t>
            </a:r>
          </a:p>
          <a:p>
            <a:pPr eaLnBrk="1" hangingPunct="1"/>
            <a:endParaRPr lang="fo-FO" sz="1200" dirty="0" smtClean="0">
              <a:latin typeface="Arial" charset="0"/>
            </a:endParaRPr>
          </a:p>
          <a:p>
            <a:pPr eaLnBrk="1" hangingPunct="1"/>
            <a:r>
              <a:rPr lang="fo-FO" sz="1200" b="1" dirty="0" smtClean="0">
                <a:latin typeface="Arial" charset="0"/>
              </a:rPr>
              <a:t>Uppgáva 2:</a:t>
            </a:r>
          </a:p>
          <a:p>
            <a:pPr eaLnBrk="1" hangingPunct="1"/>
            <a:r>
              <a:rPr lang="fo-FO" sz="1200" dirty="0" smtClean="0">
                <a:latin typeface="Arial" charset="0"/>
              </a:rPr>
              <a:t>Minn næmingarnar á, at umleið helvtin av </a:t>
            </a:r>
            <a:r>
              <a:rPr lang="fo-FO" sz="1200" dirty="0" err="1" smtClean="0">
                <a:latin typeface="Arial" charset="0"/>
              </a:rPr>
              <a:t>grønmetinum</a:t>
            </a:r>
            <a:r>
              <a:rPr lang="fo-FO" sz="1200" dirty="0" smtClean="0">
                <a:latin typeface="Arial" charset="0"/>
              </a:rPr>
              <a:t> skal vera grovt, sum til dømis, </a:t>
            </a:r>
            <a:r>
              <a:rPr lang="fo-FO" sz="1200" dirty="0" err="1" smtClean="0">
                <a:latin typeface="Arial" charset="0"/>
              </a:rPr>
              <a:t>rótfruktir</a:t>
            </a:r>
            <a:r>
              <a:rPr lang="fo-FO" sz="1200" dirty="0" smtClean="0">
                <a:latin typeface="Arial" charset="0"/>
              </a:rPr>
              <a:t>, kál og bønir. Nøtir og turkaðar fruktir sum rosinur telja ikki við í 6 um dagin, tí í teimum er ov nógv orka.</a:t>
            </a:r>
            <a:endParaRPr lang="fo-FO" sz="1200" dirty="0" smtClean="0"/>
          </a:p>
          <a:p>
            <a:endParaRPr lang="da-DK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2</a:t>
            </a:fld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o-FO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Niðanfyri eru dømi um </a:t>
            </a:r>
            <a:r>
              <a:rPr lang="fo-FO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spøl</a:t>
            </a:r>
            <a:r>
              <a:rPr lang="fo-FO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við frukt og grønmeti</a:t>
            </a:r>
            <a:r>
              <a:rPr lang="fo-FO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Bókstavaspæl</a:t>
            </a:r>
            <a:r>
              <a:rPr lang="fo-F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við frukt og grønmeti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Ger smá kort við bókstavunum úr bókstavarøðum (td.5X5cm)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Hvør luttakari skal hava eitt A4-ark og ein blýant. Teir størru næmingarnir kunnu brúka eina orðabók.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Legg kortini í ein dunga á borðið við baksíðuni uppeftir. Tit skiftast at taka eitt kort. Tann, sum tekur eitt kort, skal nevna eina frukt ella eitt grønmeti, ið byrjar við bókstavinum sum drigin er.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Skriva fruktina ella grønmetið á A4-arkið. Um tit ivast í stavingini, kunnu tit sláa orðið upp í orðabókini. Um tit ikki kunnu nevna eina frukt ella eitt grønmeti, eigur næsti luttakara at taka eitt kort. Tey kortini, sum eru brúkt, verða løgd niðast í dungan av kortum. Av og á blanda tit bunkan.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Spælitíðin er avmarkað – til dømis ½ tími. Vinnarin er hann/hon, sum hevur flest (rættar) fruktir og grønmeti á A4-arkinum.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Hvat eta tit?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Ger topp 10 við hvørjum fruktum tit oftast eta?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Ger topp 10 við hvørjum grønmeti tit oftast eta?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3</a:t>
            </a:fld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o-FO" sz="1200" dirty="0" smtClean="0">
              <a:latin typeface="Arial" charset="0"/>
            </a:endParaRPr>
          </a:p>
          <a:p>
            <a:r>
              <a:rPr lang="fo-FO" sz="1200" dirty="0" smtClean="0">
                <a:latin typeface="Arial" charset="0"/>
              </a:rPr>
              <a:t>Næmingarnir fylla talvuna út heima og tosa um úrslitið í flokkinum.</a:t>
            </a:r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4</a:t>
            </a:fld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5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7" name="U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undertiteltypografien i masteren</a:t>
            </a:r>
            <a:endParaRPr kumimoji="0" lang="en-US"/>
          </a:p>
        </p:txBody>
      </p:sp>
      <p:sp>
        <p:nvSpPr>
          <p:cNvPr id="30" name="Pladsholder til dato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19" name="Pladsholder til sidefod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7" name="Pladsholder til dias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med enkelt afklippet og afrundet hjørn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vinklet trekant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10" name="Kombinationstegnin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Kombinationstegnin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mbinationstegnin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Pladsholder til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0" name="Pladsholder til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22" name="Pladsholder til sidefod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2" name="Grup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Kombinationstegnin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Kombinationstegnin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sz="half" idx="4294967295"/>
          </p:nvPr>
        </p:nvSpPr>
        <p:spPr>
          <a:xfrm>
            <a:off x="251520" y="1920875"/>
            <a:ext cx="4176464" cy="2804269"/>
          </a:xfrm>
        </p:spPr>
        <p:txBody>
          <a:bodyPr/>
          <a:lstStyle/>
          <a:p>
            <a:pPr lvl="0">
              <a:buNone/>
            </a:pPr>
            <a:endParaRPr lang="da-DK" dirty="0" smtClean="0"/>
          </a:p>
          <a:p>
            <a:pPr lvl="0">
              <a:buNone/>
            </a:pPr>
            <a:endParaRPr lang="da-DK" sz="3200" dirty="0" smtClean="0"/>
          </a:p>
          <a:p>
            <a:pPr lvl="0">
              <a:buNone/>
            </a:pPr>
            <a:r>
              <a:rPr lang="fo-FO" sz="3200" dirty="0" smtClean="0"/>
              <a:t>   </a:t>
            </a:r>
            <a:r>
              <a:rPr lang="fo-FO" sz="3200" dirty="0" smtClean="0"/>
              <a:t>Et </a:t>
            </a:r>
            <a:r>
              <a:rPr lang="fo-FO" sz="3200" dirty="0"/>
              <a:t>frukt og grønmeti - </a:t>
            </a:r>
            <a:r>
              <a:rPr lang="fo-FO" sz="3200" dirty="0" smtClean="0"/>
              <a:t>seks </a:t>
            </a:r>
            <a:r>
              <a:rPr lang="fo-FO" sz="3200" dirty="0"/>
              <a:t>um dagin</a:t>
            </a:r>
            <a:endParaRPr lang="da-DK" sz="3200" dirty="0"/>
          </a:p>
        </p:txBody>
      </p:sp>
      <p:pic>
        <p:nvPicPr>
          <p:cNvPr id="5" name="Billede 4"/>
          <p:cNvPicPr/>
          <p:nvPr/>
        </p:nvPicPr>
        <p:blipFill>
          <a:blip r:embed="rId3" cstate="print"/>
          <a:srcRect l="31260" t="24367" r="33904" b="16399"/>
          <a:stretch>
            <a:fillRect/>
          </a:stretch>
        </p:blipFill>
        <p:spPr bwMode="auto">
          <a:xfrm>
            <a:off x="4499992" y="1340768"/>
            <a:ext cx="4176464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Billed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56606" y="6425952"/>
            <a:ext cx="188739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> </a:t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/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dirty="0" smtClean="0"/>
              <a:t/>
            </a:r>
            <a:br>
              <a:rPr lang="fo-FO" sz="3600" dirty="0" smtClean="0"/>
            </a:br>
            <a:r>
              <a:rPr lang="fo-FO" sz="3600" b="1" dirty="0" smtClean="0">
                <a:cs typeface="Times New Roman" pitchFamily="18" charset="0"/>
              </a:rPr>
              <a:t> Uppgáva – hvussu nógv viga frukt og </a:t>
            </a:r>
            <a:br>
              <a:rPr lang="fo-FO" sz="3600" b="1" dirty="0" smtClean="0">
                <a:cs typeface="Times New Roman" pitchFamily="18" charset="0"/>
              </a:rPr>
            </a:br>
            <a:r>
              <a:rPr lang="fo-FO" sz="3600" b="1" dirty="0" smtClean="0">
                <a:cs typeface="Times New Roman" pitchFamily="18" charset="0"/>
              </a:rPr>
              <a:t>grønmeti? </a:t>
            </a:r>
            <a:endParaRPr lang="da-DK" sz="3600" dirty="0"/>
          </a:p>
        </p:txBody>
      </p:sp>
      <p:sp>
        <p:nvSpPr>
          <p:cNvPr id="6" name="Pladsholder til ind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1000" indent="-381000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endParaRPr lang="fo-FO" sz="2000" dirty="0" smtClean="0"/>
          </a:p>
          <a:p>
            <a:pPr marL="381000" indent="-381000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fo-FO" sz="2000" dirty="0" smtClean="0"/>
              <a:t>Finn </a:t>
            </a:r>
            <a:r>
              <a:rPr lang="fo-FO" sz="2000" dirty="0" err="1" smtClean="0"/>
              <a:t>verðir</a:t>
            </a:r>
            <a:r>
              <a:rPr lang="fo-FO" sz="2000" dirty="0" smtClean="0"/>
              <a:t> av frukt og grønmeti, sum telja sum 1. Brúka møguliga eina </a:t>
            </a:r>
            <a:r>
              <a:rPr lang="fo-FO" sz="2000" dirty="0" err="1" smtClean="0"/>
              <a:t>køksvekt</a:t>
            </a:r>
            <a:r>
              <a:rPr lang="fo-FO" sz="2000" dirty="0" smtClean="0"/>
              <a:t> til at kanna um tað passar.</a:t>
            </a:r>
          </a:p>
          <a:p>
            <a:pPr marL="381000" indent="-381000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endParaRPr lang="fo-FO" sz="2000" dirty="0" smtClean="0"/>
          </a:p>
          <a:p>
            <a:pPr marL="381000" indent="-381000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fo-FO" sz="2000" dirty="0" smtClean="0"/>
              <a:t>Setið saman ein tallerk við uppskotum uppá 6 um dagin. Finnið hugskot til, hvussu tit kunnu eta meira frukt og grønmeti í gerandisdegnum. </a:t>
            </a:r>
          </a:p>
          <a:p>
            <a:pPr>
              <a:buNone/>
            </a:pPr>
            <a:endParaRPr lang="da-DK" dirty="0"/>
          </a:p>
        </p:txBody>
      </p:sp>
      <p:pic>
        <p:nvPicPr>
          <p:cNvPr id="7" name="Picture 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9950" y="4610100"/>
            <a:ext cx="192246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174625" y="5218113"/>
            <a:ext cx="723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1200" dirty="0"/>
              <a:t>1 </a:t>
            </a:r>
            <a:r>
              <a:rPr lang="da-DK" sz="1200" dirty="0" err="1"/>
              <a:t>frukt</a:t>
            </a:r>
            <a:r>
              <a:rPr lang="da-DK" sz="1200" dirty="0"/>
              <a:t> = 100 g</a:t>
            </a: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2828925" y="5205413"/>
            <a:ext cx="11049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1200" dirty="0"/>
              <a:t>1 </a:t>
            </a:r>
            <a:r>
              <a:rPr lang="da-DK" sz="1200" dirty="0" err="1"/>
              <a:t>nevi</a:t>
            </a:r>
            <a:r>
              <a:rPr lang="da-DK" sz="1200" dirty="0"/>
              <a:t> av </a:t>
            </a:r>
            <a:r>
              <a:rPr lang="da-DK" sz="1200" dirty="0" err="1"/>
              <a:t>grønmeti</a:t>
            </a:r>
            <a:r>
              <a:rPr lang="da-DK" sz="1200" dirty="0"/>
              <a:t> = 100 g</a:t>
            </a:r>
          </a:p>
        </p:txBody>
      </p:sp>
      <p:pic>
        <p:nvPicPr>
          <p:cNvPr id="14" name="Picture 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67150" y="4597400"/>
            <a:ext cx="192246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64350" y="4597400"/>
            <a:ext cx="192246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6042025" y="5205413"/>
            <a:ext cx="863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1200" dirty="0"/>
              <a:t>100 g = 1 </a:t>
            </a:r>
            <a:r>
              <a:rPr lang="da-DK" sz="1200" dirty="0" err="1"/>
              <a:t>stykki</a:t>
            </a:r>
            <a:r>
              <a:rPr lang="da-DK" sz="1200" dirty="0"/>
              <a:t> av </a:t>
            </a:r>
            <a:r>
              <a:rPr lang="da-DK" sz="1200" dirty="0" err="1"/>
              <a:t>grønmeti</a:t>
            </a:r>
            <a:endParaRPr lang="da-DK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936104"/>
          </a:xfrm>
        </p:spPr>
        <p:txBody>
          <a:bodyPr>
            <a:noAutofit/>
          </a:bodyPr>
          <a:lstStyle/>
          <a:p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4896544" cy="1019392"/>
          </a:xfrm>
        </p:spPr>
        <p:txBody>
          <a:bodyPr/>
          <a:lstStyle/>
          <a:p>
            <a:endParaRPr lang="fo-FO" sz="2800" dirty="0" smtClean="0">
              <a:cs typeface="Times New Roman" pitchFamily="18" charset="0"/>
            </a:endParaRPr>
          </a:p>
          <a:p>
            <a:r>
              <a:rPr lang="fo-FO" sz="2800" dirty="0" smtClean="0">
                <a:cs typeface="Times New Roman" pitchFamily="18" charset="0"/>
              </a:rPr>
              <a:t>Kjak – frukt og grønmeti</a:t>
            </a:r>
          </a:p>
          <a:p>
            <a:endParaRPr lang="da-DK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sz="quarter" idx="2"/>
          </p:nvPr>
        </p:nvSpPr>
        <p:spPr bwMode="auto">
          <a:xfrm>
            <a:off x="467544" y="2276872"/>
            <a:ext cx="4040188" cy="391772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81000" indent="-381000" eaLnBrk="1" hangingPunct="1">
              <a:spcBef>
                <a:spcPct val="0"/>
              </a:spcBef>
              <a:buFontTx/>
              <a:buNone/>
            </a:pPr>
            <a:endParaRPr lang="fo-FO" sz="20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 eaLnBrk="1" hangingPunct="1">
              <a:spcBef>
                <a:spcPct val="0"/>
              </a:spcBef>
            </a:pP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Etur tú ymisk sløg av frukt og grønmeti?</a:t>
            </a:r>
          </a:p>
          <a:p>
            <a:pPr marL="381000" indent="-381000" eaLnBrk="1" hangingPunct="1">
              <a:spcBef>
                <a:spcPct val="0"/>
              </a:spcBef>
            </a:pPr>
            <a:endParaRPr lang="fo-FO" sz="20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 eaLnBrk="1" hangingPunct="1">
              <a:spcBef>
                <a:spcPct val="0"/>
              </a:spcBef>
            </a:pP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Hví eru frukt og grønmeti </a:t>
            </a:r>
            <a:r>
              <a:rPr lang="fo-FO" sz="2000" dirty="0" err="1" smtClean="0">
                <a:ea typeface="Arial Unicode MS" pitchFamily="34" charset="-128"/>
                <a:cs typeface="Arial Unicode MS" pitchFamily="34" charset="-128"/>
              </a:rPr>
              <a:t>heilsugóð</a:t>
            </a: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?</a:t>
            </a:r>
          </a:p>
          <a:p>
            <a:pPr marL="381000" indent="-381000" eaLnBrk="1" hangingPunct="1">
              <a:spcBef>
                <a:spcPct val="0"/>
              </a:spcBef>
            </a:pPr>
            <a:endParaRPr lang="fo-FO" sz="2000" dirty="0" smtClean="0"/>
          </a:p>
          <a:p>
            <a:pPr marL="381000" indent="-381000" eaLnBrk="1" hangingPunct="1">
              <a:spcBef>
                <a:spcPct val="0"/>
              </a:spcBef>
            </a:pPr>
            <a:r>
              <a:rPr lang="fo-FO" sz="2000" dirty="0" smtClean="0"/>
              <a:t>Hvussu nógv telja 2 gløs av djús í 6 um dagin roknskapinum?</a:t>
            </a:r>
            <a:r>
              <a:rPr lang="fo-FO" sz="2000" dirty="0" smtClean="0">
                <a:cs typeface="Times New Roman" pitchFamily="18" charset="0"/>
              </a:rPr>
              <a:t> </a:t>
            </a:r>
          </a:p>
          <a:p>
            <a:pPr marL="381000" indent="-381000" eaLnBrk="1" hangingPunct="1">
              <a:spcBef>
                <a:spcPct val="0"/>
              </a:spcBef>
              <a:buFontTx/>
              <a:buNone/>
            </a:pPr>
            <a:endParaRPr lang="fo-FO" sz="20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 eaLnBrk="1" hangingPunct="1">
              <a:spcBef>
                <a:spcPct val="0"/>
              </a:spcBef>
            </a:pP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Er tað lætt ella torført at eta 6 um dagin? Hví/hví ikki?</a:t>
            </a:r>
          </a:p>
        </p:txBody>
      </p:sp>
      <p:pic>
        <p:nvPicPr>
          <p:cNvPr id="9" name="Picture 1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543336"/>
            <a:ext cx="1927111" cy="4817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1371600"/>
            <a:ext cx="7557464" cy="905272"/>
          </a:xfrm>
        </p:spPr>
        <p:txBody>
          <a:bodyPr>
            <a:noAutofit/>
          </a:bodyPr>
          <a:lstStyle/>
          <a:p>
            <a:pPr algn="l"/>
            <a:r>
              <a:rPr lang="fo-FO" sz="3600" b="1" dirty="0" smtClean="0"/>
              <a:t>Uppgáva – 6 um dagin</a:t>
            </a:r>
            <a:endParaRPr lang="da-DK" sz="3600" dirty="0"/>
          </a:p>
        </p:txBody>
      </p:sp>
      <p:sp>
        <p:nvSpPr>
          <p:cNvPr id="5" name="Pladsholder til indhold 4"/>
          <p:cNvSpPr>
            <a:spLocks noGrp="1"/>
          </p:cNvSpPr>
          <p:nvPr>
            <p:ph type="subTitle" idx="1"/>
          </p:nvPr>
        </p:nvSpPr>
        <p:spPr>
          <a:xfrm>
            <a:off x="395536" y="2420888"/>
            <a:ext cx="7992560" cy="3960440"/>
          </a:xfrm>
        </p:spPr>
        <p:txBody>
          <a:bodyPr>
            <a:normAutofit/>
          </a:bodyPr>
          <a:lstStyle/>
          <a:p>
            <a:pPr marL="381000" indent="-381000" algn="l">
              <a:spcBef>
                <a:spcPct val="0"/>
              </a:spcBef>
              <a:buFont typeface="Arial" pitchFamily="34" charset="0"/>
              <a:buChar char="•"/>
            </a:pPr>
            <a:r>
              <a:rPr lang="fo-FO" sz="2400" dirty="0" smtClean="0"/>
              <a:t>Kanna teg sjálvan! Fært tú 6 um dagin?</a:t>
            </a:r>
          </a:p>
          <a:p>
            <a:pPr marL="381000" indent="-381000" algn="l">
              <a:spcBef>
                <a:spcPct val="0"/>
              </a:spcBef>
              <a:buFont typeface="Arial" pitchFamily="34" charset="0"/>
              <a:buChar char="•"/>
            </a:pPr>
            <a:r>
              <a:rPr lang="fo-FO" sz="2400" dirty="0" err="1" smtClean="0"/>
              <a:t>Fyll</a:t>
            </a:r>
            <a:r>
              <a:rPr lang="fo-FO" sz="2400" dirty="0" smtClean="0"/>
              <a:t> talvuna út og finn fram til hvussu nógva frukt og grønmeti tú etur</a:t>
            </a:r>
            <a:endParaRPr lang="fo-FO" sz="24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 algn="l">
              <a:spcBef>
                <a:spcPct val="0"/>
              </a:spcBef>
            </a:pPr>
            <a:endParaRPr lang="fo-FO" sz="2400" dirty="0" smtClean="0"/>
          </a:p>
          <a:p>
            <a:endParaRPr lang="da-DK" dirty="0"/>
          </a:p>
        </p:txBody>
      </p:sp>
      <p:graphicFrame>
        <p:nvGraphicFramePr>
          <p:cNvPr id="7" name="Group 113"/>
          <p:cNvGraphicFramePr>
            <a:graphicFrameLocks/>
          </p:cNvGraphicFramePr>
          <p:nvPr/>
        </p:nvGraphicFramePr>
        <p:xfrm>
          <a:off x="0" y="3901585"/>
          <a:ext cx="8812213" cy="2264664"/>
        </p:xfrm>
        <a:graphic>
          <a:graphicData uri="http://schemas.openxmlformats.org/drawingml/2006/table">
            <a:tbl>
              <a:tblPr/>
              <a:tblGrid>
                <a:gridCol w="1150817"/>
                <a:gridCol w="2553799"/>
                <a:gridCol w="2553798"/>
                <a:gridCol w="2553799"/>
              </a:tblGrid>
              <a:tr h="48972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300" b="0" i="1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3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Stykki av frukt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3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Stykki av grønmeti (100 g = 1 stykki)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3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Djús</a:t>
                      </a:r>
                      <a:endParaRPr kumimoji="0" lang="da-DK" sz="13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3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3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Morgun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3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3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Fyrrapart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3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3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Døgurði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3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3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3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Seinnapart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3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3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Kvøld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3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3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3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Íalt: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3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/>
            </a:r>
            <a:br>
              <a:rPr lang="fo-FO" b="1" dirty="0" smtClean="0">
                <a:cs typeface="Times New Roman" pitchFamily="18" charset="0"/>
              </a:rPr>
            </a:br>
            <a:r>
              <a:rPr lang="fo-FO" b="1" dirty="0" smtClean="0">
                <a:cs typeface="Times New Roman" pitchFamily="18" charset="0"/>
              </a:rPr>
              <a:t> </a:t>
            </a:r>
            <a:r>
              <a:rPr lang="fo-FO" sz="3600" b="1" dirty="0" smtClean="0">
                <a:cs typeface="Times New Roman" pitchFamily="18" charset="0"/>
              </a:rPr>
              <a:t>Kanning – 6 um dagin</a:t>
            </a:r>
            <a:endParaRPr lang="da-DK" sz="36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1000" indent="-381000">
              <a:spcBef>
                <a:spcPct val="0"/>
              </a:spcBef>
            </a:pPr>
            <a:endParaRPr lang="da-DK" sz="28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>
              <a:spcBef>
                <a:spcPct val="0"/>
              </a:spcBef>
            </a:pPr>
            <a:r>
              <a:rPr lang="fo-FO" sz="2800" dirty="0" smtClean="0">
                <a:ea typeface="Arial Unicode MS" pitchFamily="34" charset="-128"/>
                <a:cs typeface="Arial Unicode MS" pitchFamily="34" charset="-128"/>
              </a:rPr>
              <a:t>Skriva á talvuna, hvussu nógva </a:t>
            </a:r>
          </a:p>
          <a:p>
            <a:pPr marL="381000" indent="-381000">
              <a:spcBef>
                <a:spcPct val="0"/>
              </a:spcBef>
              <a:buNone/>
            </a:pPr>
            <a:r>
              <a:rPr lang="fo-FO" sz="2800" dirty="0" smtClean="0">
                <a:ea typeface="Arial Unicode MS" pitchFamily="34" charset="-128"/>
                <a:cs typeface="Arial Unicode MS" pitchFamily="34" charset="-128"/>
              </a:rPr>
              <a:t>	frukt og grønmeti flokkurin etur í ein dag</a:t>
            </a:r>
          </a:p>
          <a:p>
            <a:pPr marL="381000" indent="-381000">
              <a:spcBef>
                <a:spcPct val="0"/>
              </a:spcBef>
            </a:pPr>
            <a:endParaRPr lang="fo-FO" sz="28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>
              <a:spcBef>
                <a:spcPct val="0"/>
              </a:spcBef>
            </a:pPr>
            <a:r>
              <a:rPr lang="fo-FO" sz="2800" dirty="0" smtClean="0">
                <a:ea typeface="Arial Unicode MS" pitchFamily="34" charset="-128"/>
                <a:cs typeface="Arial Unicode MS" pitchFamily="34" charset="-128"/>
              </a:rPr>
              <a:t>Hvussu mong í flokkinum fáa 6 um dagin?</a:t>
            </a:r>
            <a:r>
              <a:rPr lang="fo-FO" sz="2400" dirty="0" smtClean="0"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381000" indent="-381000">
              <a:spcBef>
                <a:spcPct val="0"/>
              </a:spcBef>
            </a:pPr>
            <a:endParaRPr lang="fo-FO" sz="2400" dirty="0" smtClean="0">
              <a:ea typeface="Arial Unicode MS" pitchFamily="34" charset="-128"/>
              <a:cs typeface="Arial Unicode MS" pitchFamily="34" charset="-128"/>
            </a:endParaRPr>
          </a:p>
          <a:p>
            <a:pPr marL="381000" indent="-381000">
              <a:spcBef>
                <a:spcPct val="0"/>
              </a:spcBef>
            </a:pPr>
            <a:r>
              <a:rPr lang="fo-FO" sz="2800" dirty="0" smtClean="0">
                <a:ea typeface="Arial Unicode MS" pitchFamily="34" charset="-128"/>
                <a:cs typeface="Arial Unicode MS" pitchFamily="34" charset="-128"/>
              </a:rPr>
              <a:t>Roknið miðaltalið hjá flokkinum út. </a:t>
            </a:r>
            <a:endParaRPr lang="fo-FO" sz="2400" dirty="0" smtClean="0">
              <a:ea typeface="Arial Unicode MS" pitchFamily="34" charset="-128"/>
              <a:cs typeface="Arial Unicode MS" pitchFamily="34" charset="-128"/>
            </a:endParaRPr>
          </a:p>
          <a:p>
            <a:endParaRPr lang="da-D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løb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orløb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rløb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805</TotalTime>
  <Words>359</Words>
  <Application>Microsoft Office PowerPoint</Application>
  <PresentationFormat>Skærmshow (4:3)</PresentationFormat>
  <Paragraphs>74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5</vt:i4>
      </vt:variant>
    </vt:vector>
  </HeadingPairs>
  <TitlesOfParts>
    <vt:vector size="6" baseType="lpstr">
      <vt:lpstr>Forløb</vt:lpstr>
      <vt:lpstr>Dias nummer 1</vt:lpstr>
      <vt:lpstr>                       Uppgáva – hvussu nógv viga frukt og  grønmeti? </vt:lpstr>
      <vt:lpstr>             </vt:lpstr>
      <vt:lpstr>Uppgáva – 6 um dagin</vt:lpstr>
      <vt:lpstr>       Kanning – 6 um dagin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Your User Name</dc:creator>
  <cp:lastModifiedBy>ln60431</cp:lastModifiedBy>
  <cp:revision>25</cp:revision>
  <dcterms:created xsi:type="dcterms:W3CDTF">2011-05-25T12:40:25Z</dcterms:created>
  <dcterms:modified xsi:type="dcterms:W3CDTF">2011-08-16T11:56:08Z</dcterms:modified>
</cp:coreProperties>
</file>